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375" r:id="rId2"/>
    <p:sldId id="399" r:id="rId3"/>
    <p:sldId id="427" r:id="rId4"/>
    <p:sldId id="436" r:id="rId5"/>
    <p:sldId id="401" r:id="rId6"/>
    <p:sldId id="403" r:id="rId7"/>
    <p:sldId id="437" r:id="rId8"/>
    <p:sldId id="405" r:id="rId9"/>
    <p:sldId id="376" r:id="rId10"/>
    <p:sldId id="397" r:id="rId11"/>
    <p:sldId id="377" r:id="rId12"/>
    <p:sldId id="407" r:id="rId13"/>
    <p:sldId id="409" r:id="rId14"/>
    <p:sldId id="414" r:id="rId15"/>
    <p:sldId id="413" r:id="rId16"/>
    <p:sldId id="412" r:id="rId17"/>
    <p:sldId id="411" r:id="rId18"/>
    <p:sldId id="416" r:id="rId19"/>
    <p:sldId id="431" r:id="rId20"/>
    <p:sldId id="418" r:id="rId21"/>
    <p:sldId id="419" r:id="rId22"/>
    <p:sldId id="425" r:id="rId23"/>
    <p:sldId id="421" r:id="rId24"/>
    <p:sldId id="423" r:id="rId25"/>
    <p:sldId id="434" r:id="rId26"/>
    <p:sldId id="438" r:id="rId27"/>
    <p:sldId id="429" r:id="rId28"/>
  </p:sldIdLst>
  <p:sldSz cx="9144000" cy="6858000" type="screen4x3"/>
  <p:notesSz cx="7019925" cy="9305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86033" autoAdjust="0"/>
  </p:normalViewPr>
  <p:slideViewPr>
    <p:cSldViewPr>
      <p:cViewPr varScale="1">
        <p:scale>
          <a:sx n="62" d="100"/>
          <a:sy n="62" d="100"/>
        </p:scale>
        <p:origin x="1650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65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dd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6688" y="0"/>
            <a:ext cx="304165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1FCCE2-F151-4665-B222-DFF1A1240882}" type="datetimeFigureOut">
              <a:rPr lang="en-US" smtClean="0"/>
              <a:t>5/16/2018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9200"/>
            <a:ext cx="304165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6688" y="8839200"/>
            <a:ext cx="304165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0C17D5-D44B-4242-A80B-C4A1366A7C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08404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65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dd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6688" y="0"/>
            <a:ext cx="304165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026BC2-581F-4C75-9165-17998CC2E03A}" type="datetimeFigureOut">
              <a:rPr lang="en-US" smtClean="0"/>
              <a:t>5/16/2018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1375" cy="3489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9600"/>
            <a:ext cx="5616575" cy="41878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9200"/>
            <a:ext cx="304165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6688" y="8839200"/>
            <a:ext cx="304165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87F990-16C3-4238-9EE5-EA72ACFC56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45794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741363" lvl="0" indent="-334963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Font typeface="Arial" pitchFamily="34" charset="0"/>
              <a:buChar char="•"/>
            </a:pPr>
            <a:endParaRPr lang="en-US" sz="1200" dirty="0">
              <a:solidFill>
                <a:prstClr val="black">
                  <a:lumMod val="75000"/>
                  <a:lumOff val="25000"/>
                </a:prstClr>
              </a:solidFill>
              <a:latin typeface="Georgia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A1FEEB-140D-47AA-9936-CED0552209B8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9439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77850" lvl="0" indent="-171450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prstClr val="black">
                    <a:lumMod val="75000"/>
                    <a:lumOff val="25000"/>
                  </a:prstClr>
                </a:solidFill>
                <a:latin typeface="Georgia" pitchFamily="18" charset="0"/>
              </a:rPr>
              <a:t>We’ll review the 4 key goals later</a:t>
            </a:r>
          </a:p>
          <a:p>
            <a:pPr marL="577850" lvl="0" indent="-171450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prstClr val="black">
                    <a:lumMod val="75000"/>
                    <a:lumOff val="25000"/>
                  </a:prstClr>
                </a:solidFill>
                <a:latin typeface="Georgia" pitchFamily="18" charset="0"/>
              </a:rPr>
              <a:t>The convening is a great example of Delaware’s strategy for “getting partner staff out of their silos” – we are focused on making sure that all staff are aware of other key services and programs that might benefit a job seeker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A1FEEB-140D-47AA-9936-CED0552209B8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5669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741363" lvl="0" indent="-334963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Font typeface="Arial" pitchFamily="34" charset="0"/>
              <a:buChar char="•"/>
            </a:pPr>
            <a:r>
              <a:rPr lang="en-US" sz="1200" dirty="0">
                <a:solidFill>
                  <a:prstClr val="black">
                    <a:lumMod val="75000"/>
                    <a:lumOff val="25000"/>
                  </a:prstClr>
                </a:solidFill>
                <a:latin typeface="Georgia" pitchFamily="18" charset="0"/>
              </a:rPr>
              <a:t>Just quickly review in your own words</a:t>
            </a:r>
          </a:p>
          <a:p>
            <a:pPr marL="741363" lvl="0" indent="-334963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Font typeface="Arial" pitchFamily="34" charset="0"/>
              <a:buChar char="•"/>
            </a:pPr>
            <a:r>
              <a:rPr lang="en-US" sz="1200" dirty="0">
                <a:solidFill>
                  <a:prstClr val="black">
                    <a:lumMod val="75000"/>
                    <a:lumOff val="25000"/>
                  </a:prstClr>
                </a:solidFill>
                <a:latin typeface="Georgia" pitchFamily="18" charset="0"/>
              </a:rPr>
              <a:t>ONE STOP TEAM MEMBERS are tasked with sharing information covered in monthly meetings.  This includes information about Partner programs and improvement efforts….The One-Stop Teams will be listed in the program – you might want to mention that.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A1FEEB-140D-47AA-9936-CED0552209B8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87952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741363" lvl="0" indent="-334963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Font typeface="Arial" pitchFamily="34" charset="0"/>
              <a:buChar char="•"/>
            </a:pPr>
            <a:r>
              <a:rPr lang="en-US" sz="1200" dirty="0">
                <a:solidFill>
                  <a:prstClr val="black">
                    <a:lumMod val="75000"/>
                    <a:lumOff val="25000"/>
                  </a:prstClr>
                </a:solidFill>
                <a:latin typeface="Georgia" pitchFamily="18" charset="0"/>
              </a:rPr>
              <a:t>Just quickly review in your own words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A1FEEB-140D-47AA-9936-CED0552209B8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36985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741363" lvl="0" indent="-334963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Font typeface="Arial" pitchFamily="34" charset="0"/>
              <a:buChar char="•"/>
            </a:pPr>
            <a:r>
              <a:rPr lang="en-US" sz="1200" dirty="0">
                <a:solidFill>
                  <a:prstClr val="black">
                    <a:lumMod val="75000"/>
                    <a:lumOff val="25000"/>
                  </a:prstClr>
                </a:solidFill>
                <a:latin typeface="Georgia" pitchFamily="18" charset="0"/>
              </a:rPr>
              <a:t>Just quickly review in your own words</a:t>
            </a:r>
          </a:p>
          <a:p>
            <a:pPr marL="741363" lvl="0" indent="-334963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Font typeface="Arial" pitchFamily="34" charset="0"/>
              <a:buChar char="•"/>
            </a:pPr>
            <a:r>
              <a:rPr lang="en-US" sz="1200" dirty="0">
                <a:solidFill>
                  <a:prstClr val="black">
                    <a:lumMod val="75000"/>
                    <a:lumOff val="25000"/>
                  </a:prstClr>
                </a:solidFill>
                <a:latin typeface="Georgia" pitchFamily="18" charset="0"/>
              </a:rPr>
              <a:t>Partnerships and knowledge of other programs have greatly improved</a:t>
            </a:r>
          </a:p>
          <a:p>
            <a:pPr marL="741363" lvl="0" indent="-334963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Font typeface="Arial" pitchFamily="34" charset="0"/>
              <a:buChar char="•"/>
            </a:pPr>
            <a:r>
              <a:rPr lang="en-US" sz="1200" dirty="0">
                <a:solidFill>
                  <a:prstClr val="black">
                    <a:lumMod val="75000"/>
                    <a:lumOff val="25000"/>
                  </a:prstClr>
                </a:solidFill>
                <a:latin typeface="Georgia" pitchFamily="18" charset="0"/>
              </a:rPr>
              <a:t>Leadership Team is actively addressing some large system issues (common intake; documenting referrals among partners, data sharing)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A1FEEB-140D-47AA-9936-CED0552209B8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12100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06400" lvl="0" indent="0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Font typeface="Arial" pitchFamily="34" charset="0"/>
              <a:buNone/>
            </a:pPr>
            <a:endParaRPr lang="en-US" sz="1200" dirty="0">
              <a:solidFill>
                <a:prstClr val="black">
                  <a:lumMod val="75000"/>
                  <a:lumOff val="25000"/>
                </a:prstClr>
              </a:solidFill>
              <a:latin typeface="Georgia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A1FEEB-140D-47AA-9936-CED0552209B8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97235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06400" lvl="0" indent="0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Font typeface="Arial" pitchFamily="34" charset="0"/>
              <a:buNone/>
            </a:pPr>
            <a:endParaRPr lang="en-US" sz="1200" dirty="0">
              <a:solidFill>
                <a:prstClr val="black">
                  <a:lumMod val="75000"/>
                  <a:lumOff val="25000"/>
                </a:prstClr>
              </a:solidFill>
              <a:latin typeface="Georgia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A1FEEB-140D-47AA-9936-CED0552209B8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28949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06400" lvl="0" indent="0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Font typeface="Arial" pitchFamily="34" charset="0"/>
              <a:buNone/>
            </a:pPr>
            <a:r>
              <a:rPr lang="en-US" sz="1200" dirty="0">
                <a:solidFill>
                  <a:prstClr val="black">
                    <a:lumMod val="75000"/>
                    <a:lumOff val="25000"/>
                  </a:prstClr>
                </a:solidFill>
                <a:latin typeface="Georgia" pitchFamily="18" charset="0"/>
              </a:rPr>
              <a:t>You can say that we have Rachel, from Jobs for the Future, who will be presenting on Pathways, including Adult Pathways concepts.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A1FEEB-140D-47AA-9936-CED0552209B8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73571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741363" lvl="0" indent="-334963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Font typeface="Arial" pitchFamily="34" charset="0"/>
              <a:buChar char="•"/>
            </a:pPr>
            <a:r>
              <a:rPr lang="en-US" sz="1200" dirty="0">
                <a:solidFill>
                  <a:prstClr val="black">
                    <a:lumMod val="75000"/>
                    <a:lumOff val="25000"/>
                  </a:prstClr>
                </a:solidFill>
                <a:latin typeface="Georgia" pitchFamily="18" charset="0"/>
              </a:rPr>
              <a:t>You might want to comment that the DWDB and the WIOA Leadership Team are currently addressing</a:t>
            </a:r>
          </a:p>
          <a:p>
            <a:pPr marL="741363" lvl="0" indent="-334963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Font typeface="Arial" pitchFamily="34" charset="0"/>
              <a:buChar char="•"/>
            </a:pPr>
            <a:r>
              <a:rPr lang="en-US" sz="1200" dirty="0">
                <a:solidFill>
                  <a:prstClr val="black">
                    <a:lumMod val="75000"/>
                    <a:lumOff val="25000"/>
                  </a:prstClr>
                </a:solidFill>
                <a:latin typeface="Georgia" pitchFamily="18" charset="0"/>
              </a:rPr>
              <a:t>Pick the ones you want to talk about (i.e. Pathways)</a:t>
            </a:r>
          </a:p>
          <a:p>
            <a:pPr marL="741363" lvl="0" indent="-334963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Font typeface="Arial" pitchFamily="34" charset="0"/>
              <a:buChar char="•"/>
            </a:pPr>
            <a:r>
              <a:rPr lang="en-US" sz="1200" dirty="0">
                <a:solidFill>
                  <a:prstClr val="black">
                    <a:lumMod val="75000"/>
                    <a:lumOff val="25000"/>
                  </a:prstClr>
                </a:solidFill>
                <a:latin typeface="Georgia" pitchFamily="18" charset="0"/>
              </a:rPr>
              <a:t>Just say that I’ll talk a little more about REPORTING REFERRALS AMONG PARTNERS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A1FEEB-140D-47AA-9936-CED0552209B8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0484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741363" lvl="0" indent="-334963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Font typeface="Arial" pitchFamily="34" charset="0"/>
              <a:buChar char="•"/>
            </a:pPr>
            <a:r>
              <a:rPr lang="en-US" sz="1200" dirty="0">
                <a:solidFill>
                  <a:prstClr val="black">
                    <a:lumMod val="75000"/>
                    <a:lumOff val="25000"/>
                  </a:prstClr>
                </a:solidFill>
                <a:latin typeface="Georgia" pitchFamily="18" charset="0"/>
              </a:rPr>
              <a:t>TURN IT OVER TO ME.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A1FEEB-140D-47AA-9936-CED0552209B8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63217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741363" lvl="0" indent="-334963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Font typeface="Arial" pitchFamily="34" charset="0"/>
              <a:buChar char="•"/>
            </a:pPr>
            <a:endParaRPr lang="en-US" sz="1200" dirty="0">
              <a:solidFill>
                <a:prstClr val="black">
                  <a:lumMod val="75000"/>
                  <a:lumOff val="25000"/>
                </a:prstClr>
              </a:solidFill>
              <a:latin typeface="Georgia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A1FEEB-140D-47AA-9936-CED0552209B8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0192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741363" lvl="0" indent="-334963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Font typeface="Arial" pitchFamily="34" charset="0"/>
              <a:buChar char="•"/>
            </a:pPr>
            <a:r>
              <a:rPr lang="en-US" sz="1200" dirty="0">
                <a:solidFill>
                  <a:prstClr val="black">
                    <a:lumMod val="75000"/>
                    <a:lumOff val="25000"/>
                  </a:prstClr>
                </a:solidFill>
                <a:latin typeface="Georgia" pitchFamily="18" charset="0"/>
              </a:rPr>
              <a:t>I plan on showing this when I introduce you…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A1FEEB-140D-47AA-9936-CED0552209B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84721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741363" lvl="0" indent="-334963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Font typeface="Arial" pitchFamily="34" charset="0"/>
              <a:buChar char="•"/>
            </a:pPr>
            <a:endParaRPr lang="en-US" sz="1200" dirty="0">
              <a:solidFill>
                <a:prstClr val="black">
                  <a:lumMod val="75000"/>
                  <a:lumOff val="25000"/>
                </a:prstClr>
              </a:solidFill>
              <a:latin typeface="Georgia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A1FEEB-140D-47AA-9936-CED0552209B8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92648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741363" lvl="0" indent="-334963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Font typeface="Arial" pitchFamily="34" charset="0"/>
              <a:buChar char="•"/>
            </a:pPr>
            <a:endParaRPr lang="en-US" sz="1200" dirty="0">
              <a:solidFill>
                <a:prstClr val="black">
                  <a:lumMod val="75000"/>
                  <a:lumOff val="25000"/>
                </a:prstClr>
              </a:solidFill>
              <a:latin typeface="Georgia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A1FEEB-140D-47AA-9936-CED0552209B8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13866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741363" lvl="0" indent="-334963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Font typeface="Arial" pitchFamily="34" charset="0"/>
              <a:buChar char="•"/>
            </a:pPr>
            <a:r>
              <a:rPr lang="en-US" sz="1200" dirty="0">
                <a:solidFill>
                  <a:prstClr val="black">
                    <a:lumMod val="75000"/>
                    <a:lumOff val="25000"/>
                  </a:prstClr>
                </a:solidFill>
                <a:latin typeface="Georgia" pitchFamily="18" charset="0"/>
              </a:rPr>
              <a:t>You got note pads this morning.  The </a:t>
            </a:r>
            <a:r>
              <a:rPr lang="en-US" sz="12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Georgia" pitchFamily="18" charset="0"/>
              </a:rPr>
              <a:t>OneStopReferral</a:t>
            </a:r>
            <a:r>
              <a:rPr lang="en-US" sz="1200" dirty="0">
                <a:solidFill>
                  <a:prstClr val="black">
                    <a:lumMod val="75000"/>
                    <a:lumOff val="25000"/>
                  </a:prstClr>
                </a:solidFill>
                <a:latin typeface="Georgia" pitchFamily="18" charset="0"/>
              </a:rPr>
              <a:t> email address is at the top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A1FEEB-140D-47AA-9936-CED0552209B8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75871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741363" lvl="0" indent="-334963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Font typeface="Arial" pitchFamily="34" charset="0"/>
              <a:buChar char="•"/>
            </a:pPr>
            <a:endParaRPr lang="en-US" sz="1200" dirty="0">
              <a:solidFill>
                <a:prstClr val="black">
                  <a:lumMod val="75000"/>
                  <a:lumOff val="25000"/>
                </a:prstClr>
              </a:solidFill>
              <a:latin typeface="Georgia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A1FEEB-140D-47AA-9936-CED0552209B8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32694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741363" lvl="0" indent="-334963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Font typeface="Arial" pitchFamily="34" charset="0"/>
              <a:buChar char="•"/>
            </a:pPr>
            <a:endParaRPr lang="en-US" sz="1200" dirty="0">
              <a:solidFill>
                <a:prstClr val="black">
                  <a:lumMod val="75000"/>
                  <a:lumOff val="25000"/>
                </a:prstClr>
              </a:solidFill>
              <a:latin typeface="Georgia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A1FEEB-140D-47AA-9936-CED0552209B8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11773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741363" lvl="0" indent="-334963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Font typeface="Arial" pitchFamily="34" charset="0"/>
              <a:buChar char="•"/>
            </a:pPr>
            <a:endParaRPr lang="en-US" sz="1200" dirty="0">
              <a:solidFill>
                <a:prstClr val="black">
                  <a:lumMod val="75000"/>
                  <a:lumOff val="25000"/>
                </a:prstClr>
              </a:solidFill>
              <a:latin typeface="Georgia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A1FEEB-140D-47AA-9936-CED0552209B8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8020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741363" lvl="0" indent="-334963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Font typeface="Arial" pitchFamily="34" charset="0"/>
              <a:buChar char="•"/>
            </a:pPr>
            <a:r>
              <a:rPr lang="en-US" sz="1200" dirty="0">
                <a:solidFill>
                  <a:prstClr val="black">
                    <a:lumMod val="75000"/>
                    <a:lumOff val="25000"/>
                  </a:prstClr>
                </a:solidFill>
                <a:latin typeface="Georgia" pitchFamily="18" charset="0"/>
              </a:rPr>
              <a:t>So we’re starting with a bit of history to make sure everyone’s on the same page</a:t>
            </a:r>
          </a:p>
          <a:p>
            <a:pPr marL="741363" lvl="0" indent="-334963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Font typeface="Arial" pitchFamily="34" charset="0"/>
              <a:buChar char="•"/>
            </a:pPr>
            <a:r>
              <a:rPr lang="en-US" sz="1200" dirty="0">
                <a:solidFill>
                  <a:prstClr val="black">
                    <a:lumMod val="75000"/>
                    <a:lumOff val="25000"/>
                  </a:prstClr>
                </a:solidFill>
                <a:latin typeface="Georgia" pitchFamily="18" charset="0"/>
              </a:rPr>
              <a:t>Key to WIOA is “getting out of our silos” and continuous improvement efforts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A1FEEB-140D-47AA-9936-CED0552209B8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9680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741363" lvl="0" indent="-334963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Font typeface="Arial" pitchFamily="34" charset="0"/>
              <a:buChar char="•"/>
            </a:pPr>
            <a:r>
              <a:rPr lang="en-US" sz="1200" dirty="0">
                <a:solidFill>
                  <a:prstClr val="black">
                    <a:lumMod val="75000"/>
                    <a:lumOff val="25000"/>
                  </a:prstClr>
                </a:solidFill>
                <a:latin typeface="Georgia" pitchFamily="18" charset="0"/>
              </a:rPr>
              <a:t>So we’re starting with a bit of history to make sure everyone’s on the same page</a:t>
            </a:r>
          </a:p>
          <a:p>
            <a:pPr marL="741363" lvl="0" indent="-334963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Font typeface="Arial" pitchFamily="34" charset="0"/>
              <a:buChar char="•"/>
            </a:pPr>
            <a:r>
              <a:rPr lang="en-US" sz="1200" dirty="0">
                <a:solidFill>
                  <a:prstClr val="black">
                    <a:lumMod val="75000"/>
                    <a:lumOff val="25000"/>
                  </a:prstClr>
                </a:solidFill>
                <a:latin typeface="Georgia" pitchFamily="18" charset="0"/>
              </a:rPr>
              <a:t>Key to WIOA is “getting out of our silos” and continuous improvement efforts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A1FEEB-140D-47AA-9936-CED0552209B8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8271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06400" lvl="0" indent="0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Font typeface="Arial" pitchFamily="34" charset="0"/>
              <a:buNone/>
            </a:pPr>
            <a:endParaRPr lang="en-US" sz="1200" dirty="0">
              <a:solidFill>
                <a:prstClr val="black">
                  <a:lumMod val="75000"/>
                  <a:lumOff val="25000"/>
                </a:prstClr>
              </a:solidFill>
              <a:latin typeface="Georgia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A1FEEB-140D-47AA-9936-CED0552209B8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8121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741363" lvl="0" indent="-334963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Font typeface="Arial" pitchFamily="34" charset="0"/>
              <a:buChar char="•"/>
            </a:pPr>
            <a:r>
              <a:rPr lang="en-US" sz="1200" dirty="0">
                <a:solidFill>
                  <a:prstClr val="black">
                    <a:lumMod val="75000"/>
                    <a:lumOff val="25000"/>
                  </a:prstClr>
                </a:solidFill>
                <a:latin typeface="Georgia" pitchFamily="18" charset="0"/>
              </a:rPr>
              <a:t>Partners also include all of the non-profit organizations that are funded through these agencies</a:t>
            </a:r>
          </a:p>
          <a:p>
            <a:pPr marL="741363" marR="0" lvl="0" indent="-334963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Font typeface="Arial" pitchFamily="34" charset="0"/>
              <a:buChar char="•"/>
              <a:tabLst/>
              <a:defRPr/>
            </a:pPr>
            <a:r>
              <a:rPr lang="en-US" sz="1200" dirty="0">
                <a:solidFill>
                  <a:prstClr val="black">
                    <a:lumMod val="75000"/>
                    <a:lumOff val="25000"/>
                  </a:prstClr>
                </a:solidFill>
                <a:latin typeface="Georgia" pitchFamily="18" charset="0"/>
              </a:rPr>
              <a:t>We are a very diverse &amp; complicated system</a:t>
            </a:r>
          </a:p>
          <a:p>
            <a:pPr marL="741363" lvl="0" indent="-334963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Font typeface="Arial" pitchFamily="34" charset="0"/>
              <a:buChar char="•"/>
            </a:pPr>
            <a:endParaRPr lang="en-US" sz="1200" dirty="0">
              <a:solidFill>
                <a:prstClr val="black">
                  <a:lumMod val="75000"/>
                  <a:lumOff val="25000"/>
                </a:prstClr>
              </a:solidFill>
              <a:latin typeface="Georgia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A1FEEB-140D-47AA-9936-CED0552209B8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1402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741363" lvl="0" indent="-334963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Font typeface="Arial" pitchFamily="34" charset="0"/>
              <a:buChar char="•"/>
            </a:pPr>
            <a:r>
              <a:rPr lang="en-US" sz="1200" dirty="0">
                <a:solidFill>
                  <a:prstClr val="black">
                    <a:lumMod val="75000"/>
                    <a:lumOff val="25000"/>
                  </a:prstClr>
                </a:solidFill>
                <a:latin typeface="Georgia" pitchFamily="18" charset="0"/>
              </a:rPr>
              <a:t>Under WIOA employers &amp; job seekers are our customers</a:t>
            </a:r>
          </a:p>
          <a:p>
            <a:pPr marL="741363" marR="0" lvl="0" indent="-334963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Font typeface="Arial" pitchFamily="34" charset="0"/>
              <a:buChar char="•"/>
              <a:tabLst/>
              <a:defRPr/>
            </a:pPr>
            <a:r>
              <a:rPr lang="en-US" sz="1200" dirty="0">
                <a:solidFill>
                  <a:prstClr val="black">
                    <a:lumMod val="75000"/>
                    <a:lumOff val="25000"/>
                  </a:prstClr>
                </a:solidFill>
                <a:latin typeface="Georgia" pitchFamily="18" charset="0"/>
              </a:rPr>
              <a:t>We need to work continuously to improve customer services</a:t>
            </a:r>
          </a:p>
          <a:p>
            <a:pPr marL="741363" lvl="0" indent="-334963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Font typeface="Arial" pitchFamily="34" charset="0"/>
              <a:buChar char="•"/>
            </a:pPr>
            <a:endParaRPr lang="en-US" sz="1200" dirty="0">
              <a:solidFill>
                <a:prstClr val="black">
                  <a:lumMod val="75000"/>
                  <a:lumOff val="25000"/>
                </a:prstClr>
              </a:solidFill>
              <a:latin typeface="Georgia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A1FEEB-140D-47AA-9936-CED0552209B8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9325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741363" lvl="0" indent="-334963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Font typeface="Arial" pitchFamily="34" charset="0"/>
              <a:buChar char="•"/>
            </a:pPr>
            <a:r>
              <a:rPr lang="en-US" sz="1200" dirty="0">
                <a:solidFill>
                  <a:prstClr val="black">
                    <a:lumMod val="75000"/>
                    <a:lumOff val="25000"/>
                  </a:prstClr>
                </a:solidFill>
                <a:latin typeface="Georgia" pitchFamily="18" charset="0"/>
              </a:rPr>
              <a:t>The mission is what we do – our purpose</a:t>
            </a:r>
          </a:p>
          <a:p>
            <a:pPr marL="741363" lvl="0" indent="-334963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Font typeface="Arial" pitchFamily="34" charset="0"/>
              <a:buChar char="•"/>
            </a:pPr>
            <a:r>
              <a:rPr lang="en-US" sz="1200" dirty="0">
                <a:solidFill>
                  <a:prstClr val="black">
                    <a:lumMod val="75000"/>
                    <a:lumOff val="25000"/>
                  </a:prstClr>
                </a:solidFill>
                <a:latin typeface="Georgia" pitchFamily="18" charset="0"/>
              </a:rPr>
              <a:t>Talk about how the strategic vision and goals were developed.</a:t>
            </a:r>
          </a:p>
          <a:p>
            <a:pPr marL="741363" lvl="0" indent="-334963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Font typeface="Arial" pitchFamily="34" charset="0"/>
              <a:buChar char="•"/>
            </a:pPr>
            <a:r>
              <a:rPr lang="en-US" sz="1200" dirty="0">
                <a:solidFill>
                  <a:prstClr val="black">
                    <a:lumMod val="75000"/>
                    <a:lumOff val="25000"/>
                  </a:prstClr>
                </a:solidFill>
                <a:latin typeface="Georgia" pitchFamily="18" charset="0"/>
              </a:rPr>
              <a:t>1/21/15 Kick off meeting with Leaders from Partner agencies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A1FEEB-140D-47AA-9936-CED0552209B8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874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741363" lvl="0" indent="-334963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Font typeface="Arial" pitchFamily="34" charset="0"/>
              <a:buChar char="•"/>
            </a:pPr>
            <a:r>
              <a:rPr lang="en-US" sz="1200" dirty="0">
                <a:solidFill>
                  <a:prstClr val="black">
                    <a:lumMod val="75000"/>
                    <a:lumOff val="25000"/>
                  </a:prstClr>
                </a:solidFill>
                <a:latin typeface="Georgia" pitchFamily="18" charset="0"/>
              </a:rPr>
              <a:t>The vision is what we are aiming for</a:t>
            </a:r>
          </a:p>
          <a:p>
            <a:pPr marL="741363" marR="0" lvl="0" indent="-334963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Font typeface="Arial" pitchFamily="34" charset="0"/>
              <a:buChar char="•"/>
              <a:tabLst/>
              <a:defRPr/>
            </a:pPr>
            <a:r>
              <a:rPr lang="en-US" sz="1200" dirty="0">
                <a:solidFill>
                  <a:prstClr val="black">
                    <a:lumMod val="75000"/>
                    <a:lumOff val="25000"/>
                  </a:prstClr>
                </a:solidFill>
                <a:latin typeface="Georgia" pitchFamily="18" charset="0"/>
              </a:rPr>
              <a:t>There are many improvement initiatives being considered and getting started.  </a:t>
            </a:r>
          </a:p>
          <a:p>
            <a:pPr marL="741363" marR="0" lvl="0" indent="-334963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Font typeface="Arial" pitchFamily="34" charset="0"/>
              <a:buChar char="•"/>
              <a:tabLst/>
              <a:defRPr/>
            </a:pPr>
            <a:r>
              <a:rPr lang="en-US" sz="1200" dirty="0">
                <a:solidFill>
                  <a:prstClr val="black">
                    <a:lumMod val="75000"/>
                    <a:lumOff val="25000"/>
                  </a:prstClr>
                </a:solidFill>
                <a:latin typeface="Georgia" pitchFamily="18" charset="0"/>
              </a:rPr>
              <a:t>Our focus is to get closer and closer to achieving this vision.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A1FEEB-140D-47AA-9936-CED0552209B8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439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431A2-20C2-4ED1-A3F8-9FAC88E6D01E}" type="datetime1">
              <a:rPr lang="en-US" smtClean="0"/>
              <a:t>5/16/2018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5076B-C1CC-44A2-B3EC-BCD575F054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7070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54D5A-3076-4D26-97B3-76F3D0000865}" type="datetime1">
              <a:rPr lang="en-US" smtClean="0"/>
              <a:t>5/16/2018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5076B-C1CC-44A2-B3EC-BCD575F054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0063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36042-6008-452C-97FD-AE0D96D8B64A}" type="datetime1">
              <a:rPr lang="en-US" smtClean="0"/>
              <a:t>5/16/2018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5076B-C1CC-44A2-B3EC-BCD575F054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9308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C03A4-712D-4DFE-B332-38A2A7513075}" type="datetime1">
              <a:rPr lang="en-US" smtClean="0"/>
              <a:t>5/16/2018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5076B-C1CC-44A2-B3EC-BCD575F054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3234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C44ED-5B95-46F7-B537-AC8502C29743}" type="datetime1">
              <a:rPr lang="en-US" smtClean="0"/>
              <a:t>5/16/2018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5076B-C1CC-44A2-B3EC-BCD575F054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8841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C2353-B8CC-4D85-86F8-C02CA435CDAC}" type="datetime1">
              <a:rPr lang="en-US" smtClean="0"/>
              <a:t>5/16/2018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5076B-C1CC-44A2-B3EC-BCD575F054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9672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21C6A-C7B3-473D-8FEA-97E3BDCC75B1}" type="datetime1">
              <a:rPr lang="en-US" smtClean="0"/>
              <a:t>5/16/2018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5076B-C1CC-44A2-B3EC-BCD575F054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3934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27551-C43E-43DF-94B9-F51EE260A9F0}" type="datetime1">
              <a:rPr lang="en-US" smtClean="0"/>
              <a:t>5/16/2018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5076B-C1CC-44A2-B3EC-BCD575F054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2437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6CE7E-B0FC-4AB4-896B-75B0C8F0E34D}" type="datetime1">
              <a:rPr lang="en-US" smtClean="0"/>
              <a:t>5/16/2018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5076B-C1CC-44A2-B3EC-BCD575F054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310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7D374-475A-4B7C-A2E7-BB0F238A4912}" type="datetime1">
              <a:rPr lang="en-US" smtClean="0"/>
              <a:t>5/16/2018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5076B-C1CC-44A2-B3EC-BCD575F054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1297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AEAC8-2AF7-4F7B-BE96-85100204E12B}" type="datetime1">
              <a:rPr lang="en-US" smtClean="0"/>
              <a:t>5/16/2018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5076B-C1CC-44A2-B3EC-BCD575F054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6431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37369-077B-4E49-BB2D-45DA779702EB}" type="datetime1">
              <a:rPr lang="en-US" smtClean="0"/>
              <a:t>5/16/2018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75076B-C1CC-44A2-B3EC-BCD575F054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4517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oldet.wufoo.com/forms/p3j60fz1m19qpz/" TargetMode="External"/><Relationship Id="rId4" Type="http://schemas.openxmlformats.org/officeDocument/2006/relationships/hyperlink" Target="mailto:OneStopReferral@state.de.us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joblink.delaware.gov/ada/r/resources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et.delawareworks.com/one-stop-system/System%20Partners.ph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3733800" y="0"/>
            <a:ext cx="5410200" cy="89882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815290"/>
            <a:ext cx="8229600" cy="452548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>
              <a:latin typeface="Georgia" panose="02040502050405020303" pitchFamily="18" charset="0"/>
            </a:endParaRPr>
          </a:p>
          <a:p>
            <a:pPr marL="0" indent="0" algn="r">
              <a:buNone/>
            </a:pPr>
            <a:endParaRPr lang="en-US" dirty="0">
              <a:latin typeface="Georgia" panose="02040502050405020303" pitchFamily="18" charset="0"/>
            </a:endParaRPr>
          </a:p>
          <a:p>
            <a:pPr marL="0" indent="0" algn="ctr">
              <a:buNone/>
            </a:pPr>
            <a:r>
              <a:rPr lang="en-US" sz="4000" dirty="0">
                <a:solidFill>
                  <a:srgbClr val="002060"/>
                </a:solidFill>
                <a:latin typeface="+mj-lt"/>
              </a:rPr>
              <a:t>Delaware’s Updated WIOA Plan</a:t>
            </a:r>
            <a:endParaRPr lang="en-US" dirty="0">
              <a:solidFill>
                <a:srgbClr val="002060"/>
              </a:solidFill>
              <a:latin typeface="+mj-lt"/>
            </a:endParaRPr>
          </a:p>
          <a:p>
            <a:pPr marL="0" indent="0" algn="ctr">
              <a:buNone/>
            </a:pPr>
            <a:r>
              <a:rPr lang="en-US" sz="2800" dirty="0">
                <a:solidFill>
                  <a:srgbClr val="002060"/>
                </a:solidFill>
                <a:latin typeface="+mj-lt"/>
              </a:rPr>
              <a:t>William Potter, Dir., DE Workforce Development Board</a:t>
            </a:r>
          </a:p>
          <a:p>
            <a:pPr marL="0" indent="0" algn="ctr">
              <a:buNone/>
            </a:pPr>
            <a:r>
              <a:rPr lang="en-US" sz="2800" dirty="0">
                <a:solidFill>
                  <a:srgbClr val="002060"/>
                </a:solidFill>
                <a:latin typeface="+mj-lt"/>
              </a:rPr>
              <a:t>One-Stop System Convening </a:t>
            </a:r>
          </a:p>
          <a:p>
            <a:pPr marL="0" indent="0" algn="ctr">
              <a:buNone/>
            </a:pPr>
            <a:r>
              <a:rPr lang="en-US" sz="2800" dirty="0">
                <a:solidFill>
                  <a:srgbClr val="002060"/>
                </a:solidFill>
                <a:latin typeface="+mj-lt"/>
              </a:rPr>
              <a:t>May 17, 2018</a:t>
            </a:r>
          </a:p>
        </p:txBody>
      </p:sp>
      <p:sp>
        <p:nvSpPr>
          <p:cNvPr id="13" name="Content Placeholder 4"/>
          <p:cNvSpPr txBox="1">
            <a:spLocks/>
          </p:cNvSpPr>
          <p:nvPr/>
        </p:nvSpPr>
        <p:spPr>
          <a:xfrm>
            <a:off x="0" y="1219802"/>
            <a:ext cx="9144000" cy="47999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endParaRPr lang="en-US" sz="1800" dirty="0">
              <a:solidFill>
                <a:srgbClr val="002060"/>
              </a:solidFill>
              <a:latin typeface="+mj-lt"/>
            </a:endParaRPr>
          </a:p>
          <a:p>
            <a:pPr marL="777240" lvl="2" indent="0">
              <a:buFont typeface="Arial" panose="020B0604020202020204" pitchFamily="34" charset="0"/>
              <a:buNone/>
            </a:pPr>
            <a:endParaRPr lang="en-US" sz="1800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5076B-C1CC-44A2-B3EC-BCD575F0549B}" type="slidenum">
              <a:rPr lang="en-US" smtClean="0"/>
              <a:t>1</a:t>
            </a:fld>
            <a:endParaRPr lang="en-US" dirty="0"/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2677509" y="657325"/>
            <a:ext cx="6466491" cy="104684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>
              <a:defRPr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0" y="0"/>
            <a:ext cx="3733800" cy="89882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Welcome</a:t>
            </a:r>
          </a:p>
        </p:txBody>
      </p:sp>
      <p:pic>
        <p:nvPicPr>
          <p:cNvPr id="9" name="Picture 2" descr="WIOA Bann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7509" y="657324"/>
            <a:ext cx="6454946" cy="10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 descr="http://wib.delawareworks.com/CLF/usr/img/dol_wib_logo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009951"/>
            <a:ext cx="1807509" cy="69421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230124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3733800" y="0"/>
            <a:ext cx="5410200" cy="89882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235376"/>
            <a:ext cx="82296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en-US" dirty="0">
              <a:latin typeface="Georgia" panose="02040502050405020303" pitchFamily="18" charset="0"/>
            </a:endParaRPr>
          </a:p>
        </p:txBody>
      </p:sp>
      <p:sp>
        <p:nvSpPr>
          <p:cNvPr id="13" name="Content Placeholder 4"/>
          <p:cNvSpPr txBox="1">
            <a:spLocks/>
          </p:cNvSpPr>
          <p:nvPr/>
        </p:nvSpPr>
        <p:spPr>
          <a:xfrm>
            <a:off x="0" y="1219802"/>
            <a:ext cx="9144000" cy="47999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endParaRPr lang="en-US" sz="1800" dirty="0">
              <a:solidFill>
                <a:srgbClr val="002060"/>
              </a:solidFill>
              <a:latin typeface="+mj-lt"/>
            </a:endParaRPr>
          </a:p>
          <a:p>
            <a:pPr marL="777240" lvl="2" indent="0">
              <a:buFont typeface="Arial" panose="020B0604020202020204" pitchFamily="34" charset="0"/>
              <a:buNone/>
            </a:pPr>
            <a:endParaRPr lang="en-US" sz="1800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5076B-C1CC-44A2-B3EC-BCD575F0549B}" type="slidenum">
              <a:rPr lang="en-US" smtClean="0"/>
              <a:t>10</a:t>
            </a:fld>
            <a:endParaRPr lang="en-US" dirty="0"/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2677509" y="657325"/>
            <a:ext cx="6466491" cy="104684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Strategic Vision</a:t>
            </a: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0" y="0"/>
            <a:ext cx="3733800" cy="89882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2018 Convening</a:t>
            </a:r>
          </a:p>
        </p:txBody>
      </p:sp>
      <p:pic>
        <p:nvPicPr>
          <p:cNvPr id="10" name="Picture 9" descr="http://wib.delawareworks.com/CLF/usr/img/dol_wib_logo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009951"/>
            <a:ext cx="1807509" cy="69421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angle 1"/>
          <p:cNvSpPr/>
          <p:nvPr/>
        </p:nvSpPr>
        <p:spPr>
          <a:xfrm>
            <a:off x="729154" y="1599712"/>
            <a:ext cx="7685692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000" dirty="0">
              <a:solidFill>
                <a:srgbClr val="000000"/>
              </a:solidFill>
            </a:endParaRPr>
          </a:p>
          <a:p>
            <a:r>
              <a:rPr lang="en-US" sz="2000" dirty="0">
                <a:solidFill>
                  <a:srgbClr val="002060"/>
                </a:solidFill>
              </a:rPr>
              <a:t> </a:t>
            </a:r>
          </a:p>
          <a:p>
            <a:pPr algn="ctr"/>
            <a:r>
              <a:rPr lang="en-US" sz="3200" dirty="0">
                <a:solidFill>
                  <a:srgbClr val="002060"/>
                </a:solidFill>
              </a:rPr>
              <a:t>Work in alignment and coordination to provide Delaware’s workers with the skills, credentials, and support necessary to secure and advance in employment with family-sustaining wages and to provide local employers with the skilled workers the employers need to succeed in a global economy. </a:t>
            </a:r>
          </a:p>
        </p:txBody>
      </p:sp>
    </p:spTree>
    <p:extLst>
      <p:ext uri="{BB962C8B-B14F-4D97-AF65-F5344CB8AC3E}">
        <p14:creationId xmlns:p14="http://schemas.microsoft.com/office/powerpoint/2010/main" val="27336554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 txBox="1">
            <a:spLocks/>
          </p:cNvSpPr>
          <p:nvPr/>
        </p:nvSpPr>
        <p:spPr>
          <a:xfrm>
            <a:off x="3733800" y="0"/>
            <a:ext cx="5410200" cy="89882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556151"/>
            <a:ext cx="82296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en-US" dirty="0"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en-US" dirty="0"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en-US" dirty="0">
              <a:latin typeface="Georgia" panose="02040502050405020303" pitchFamily="18" charset="0"/>
            </a:endParaRPr>
          </a:p>
        </p:txBody>
      </p:sp>
      <p:sp>
        <p:nvSpPr>
          <p:cNvPr id="13" name="Content Placeholder 4"/>
          <p:cNvSpPr txBox="1">
            <a:spLocks/>
          </p:cNvSpPr>
          <p:nvPr/>
        </p:nvSpPr>
        <p:spPr>
          <a:xfrm>
            <a:off x="0" y="1219802"/>
            <a:ext cx="9144000" cy="47999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endParaRPr lang="en-US" sz="1800" dirty="0">
              <a:solidFill>
                <a:srgbClr val="002060"/>
              </a:solidFill>
              <a:latin typeface="+mj-lt"/>
            </a:endParaRPr>
          </a:p>
          <a:p>
            <a:pPr marL="777240" lvl="2" indent="0">
              <a:buFont typeface="Arial" panose="020B0604020202020204" pitchFamily="34" charset="0"/>
              <a:buNone/>
            </a:pPr>
            <a:endParaRPr lang="en-US" sz="900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5076B-C1CC-44A2-B3EC-BCD575F0549B}" type="slidenum">
              <a:rPr lang="en-US" smtClean="0"/>
              <a:t>11</a:t>
            </a:fld>
            <a:endParaRPr lang="en-US" dirty="0"/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2677509" y="657325"/>
            <a:ext cx="6466491" cy="104684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Implementing WIOA</a:t>
            </a: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0" y="0"/>
            <a:ext cx="3733800" cy="89882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2018 Convening</a:t>
            </a:r>
          </a:p>
        </p:txBody>
      </p:sp>
      <p:pic>
        <p:nvPicPr>
          <p:cNvPr id="10" name="Picture 9" descr="http://wib.delawareworks.com/CLF/usr/img/dol_wib_logo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009951"/>
            <a:ext cx="1807509" cy="69421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angle 1"/>
          <p:cNvSpPr/>
          <p:nvPr/>
        </p:nvSpPr>
        <p:spPr>
          <a:xfrm>
            <a:off x="1096358" y="2328595"/>
            <a:ext cx="7590442" cy="47859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900" dirty="0">
              <a:solidFill>
                <a:srgbClr val="002060"/>
              </a:solidFill>
            </a:endParaRPr>
          </a:p>
          <a:p>
            <a:r>
              <a:rPr lang="en-US" sz="3600" dirty="0">
                <a:solidFill>
                  <a:srgbClr val="002060"/>
                </a:solidFill>
              </a:rPr>
              <a:t>Initially, 2 tracks were developed:</a:t>
            </a:r>
          </a:p>
          <a:p>
            <a:endParaRPr lang="en-US" sz="800" dirty="0">
              <a:solidFill>
                <a:srgbClr val="00206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002060"/>
                </a:solidFill>
              </a:rPr>
              <a:t>Strategic Actions</a:t>
            </a:r>
          </a:p>
          <a:p>
            <a:endParaRPr lang="en-US" sz="800" dirty="0">
              <a:solidFill>
                <a:srgbClr val="00206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002060"/>
                </a:solidFill>
              </a:rPr>
              <a:t>Cultivation of One-Stop Partners and development of an operational vision</a:t>
            </a:r>
          </a:p>
          <a:p>
            <a:endParaRPr lang="en-US" sz="3600" dirty="0">
              <a:solidFill>
                <a:srgbClr val="002060"/>
              </a:solidFill>
            </a:endParaRPr>
          </a:p>
          <a:p>
            <a:endParaRPr lang="en-US" sz="2000" dirty="0">
              <a:solidFill>
                <a:srgbClr val="002060"/>
              </a:solidFill>
            </a:endParaRPr>
          </a:p>
          <a:p>
            <a:endParaRPr lang="en-US" sz="2000" dirty="0">
              <a:solidFill>
                <a:srgbClr val="002060"/>
              </a:solidFill>
            </a:endParaRPr>
          </a:p>
          <a:p>
            <a:endParaRPr lang="en-US" sz="2000" dirty="0">
              <a:solidFill>
                <a:srgbClr val="002060"/>
              </a:solidFill>
            </a:endParaRPr>
          </a:p>
          <a:p>
            <a:endParaRPr lang="en-US" sz="2000" dirty="0">
              <a:solidFill>
                <a:srgbClr val="002060"/>
              </a:solidFill>
            </a:endParaRPr>
          </a:p>
          <a:p>
            <a:endParaRPr lang="en-US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1977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 txBox="1">
            <a:spLocks/>
          </p:cNvSpPr>
          <p:nvPr/>
        </p:nvSpPr>
        <p:spPr>
          <a:xfrm>
            <a:off x="3733800" y="0"/>
            <a:ext cx="5410200" cy="89882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556151"/>
            <a:ext cx="82296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en-US" dirty="0"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en-US" dirty="0"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en-US" dirty="0">
              <a:latin typeface="Georgia" panose="02040502050405020303" pitchFamily="18" charset="0"/>
            </a:endParaRPr>
          </a:p>
        </p:txBody>
      </p:sp>
      <p:sp>
        <p:nvSpPr>
          <p:cNvPr id="13" name="Content Placeholder 4"/>
          <p:cNvSpPr txBox="1">
            <a:spLocks/>
          </p:cNvSpPr>
          <p:nvPr/>
        </p:nvSpPr>
        <p:spPr>
          <a:xfrm>
            <a:off x="0" y="1219802"/>
            <a:ext cx="9144000" cy="47999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endParaRPr lang="en-US" sz="1800" dirty="0">
              <a:solidFill>
                <a:srgbClr val="002060"/>
              </a:solidFill>
              <a:latin typeface="+mj-lt"/>
            </a:endParaRPr>
          </a:p>
          <a:p>
            <a:pPr marL="777240" lvl="2" indent="0">
              <a:buFont typeface="Arial" panose="020B0604020202020204" pitchFamily="34" charset="0"/>
              <a:buNone/>
            </a:pPr>
            <a:endParaRPr lang="en-US" sz="900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5076B-C1CC-44A2-B3EC-BCD575F0549B}" type="slidenum">
              <a:rPr lang="en-US" smtClean="0"/>
              <a:t>12</a:t>
            </a:fld>
            <a:endParaRPr lang="en-US" dirty="0"/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2677509" y="657325"/>
            <a:ext cx="6466491" cy="104684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Implementing WIOA</a:t>
            </a: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0" y="0"/>
            <a:ext cx="3733800" cy="89882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2018 Convening</a:t>
            </a:r>
          </a:p>
        </p:txBody>
      </p:sp>
      <p:pic>
        <p:nvPicPr>
          <p:cNvPr id="10" name="Picture 9" descr="http://wib.delawareworks.com/CLF/usr/img/dol_wib_logo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009951"/>
            <a:ext cx="1807509" cy="69421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angle 1"/>
          <p:cNvSpPr/>
          <p:nvPr/>
        </p:nvSpPr>
        <p:spPr>
          <a:xfrm>
            <a:off x="457200" y="2209800"/>
            <a:ext cx="8229600" cy="52783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900" dirty="0">
              <a:solidFill>
                <a:srgbClr val="002060"/>
              </a:solidFill>
            </a:endParaRPr>
          </a:p>
          <a:p>
            <a:pPr lvl="1"/>
            <a:r>
              <a:rPr lang="en-US" sz="3600" dirty="0">
                <a:solidFill>
                  <a:srgbClr val="002060"/>
                </a:solidFill>
              </a:rPr>
              <a:t>Actions to Align the One-Stop System:</a:t>
            </a:r>
          </a:p>
          <a:p>
            <a:pPr lvl="1"/>
            <a:endParaRPr lang="en-US" sz="1200" dirty="0">
              <a:solidFill>
                <a:srgbClr val="002060"/>
              </a:solidFill>
            </a:endParaRP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002060"/>
                </a:solidFill>
              </a:rPr>
              <a:t>Memorandum of Understanding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002060"/>
                </a:solidFill>
              </a:rPr>
              <a:t>WIOA Leadership Team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002060"/>
                </a:solidFill>
              </a:rPr>
              <a:t>Centralized Referral Mechanism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002060"/>
                </a:solidFill>
              </a:rPr>
              <a:t>One-Stop Teams in each county</a:t>
            </a:r>
          </a:p>
          <a:p>
            <a:endParaRPr lang="en-US" sz="3600" dirty="0">
              <a:solidFill>
                <a:srgbClr val="002060"/>
              </a:solidFill>
            </a:endParaRPr>
          </a:p>
          <a:p>
            <a:endParaRPr lang="en-US" sz="2000" dirty="0">
              <a:solidFill>
                <a:srgbClr val="002060"/>
              </a:solidFill>
            </a:endParaRPr>
          </a:p>
          <a:p>
            <a:endParaRPr lang="en-US" sz="2000" dirty="0">
              <a:solidFill>
                <a:srgbClr val="002060"/>
              </a:solidFill>
            </a:endParaRPr>
          </a:p>
          <a:p>
            <a:endParaRPr lang="en-US" sz="2000" dirty="0">
              <a:solidFill>
                <a:srgbClr val="002060"/>
              </a:solidFill>
            </a:endParaRPr>
          </a:p>
          <a:p>
            <a:endParaRPr lang="en-US" sz="2000" dirty="0">
              <a:solidFill>
                <a:srgbClr val="002060"/>
              </a:solidFill>
            </a:endParaRPr>
          </a:p>
          <a:p>
            <a:endParaRPr lang="en-US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39564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 txBox="1">
            <a:spLocks/>
          </p:cNvSpPr>
          <p:nvPr/>
        </p:nvSpPr>
        <p:spPr>
          <a:xfrm>
            <a:off x="3733800" y="0"/>
            <a:ext cx="5410200" cy="89882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556151"/>
            <a:ext cx="82296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en-US" dirty="0"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en-US" dirty="0"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en-US" dirty="0">
              <a:latin typeface="Georgia" panose="02040502050405020303" pitchFamily="18" charset="0"/>
            </a:endParaRPr>
          </a:p>
        </p:txBody>
      </p:sp>
      <p:sp>
        <p:nvSpPr>
          <p:cNvPr id="13" name="Content Placeholder 4"/>
          <p:cNvSpPr txBox="1">
            <a:spLocks/>
          </p:cNvSpPr>
          <p:nvPr/>
        </p:nvSpPr>
        <p:spPr>
          <a:xfrm>
            <a:off x="0" y="1219802"/>
            <a:ext cx="9144000" cy="47999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endParaRPr lang="en-US" sz="1800" dirty="0">
              <a:solidFill>
                <a:srgbClr val="002060"/>
              </a:solidFill>
              <a:latin typeface="+mj-lt"/>
            </a:endParaRPr>
          </a:p>
          <a:p>
            <a:pPr marL="777240" lvl="2" indent="0">
              <a:buFont typeface="Arial" panose="020B0604020202020204" pitchFamily="34" charset="0"/>
              <a:buNone/>
            </a:pPr>
            <a:endParaRPr lang="en-US" sz="900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5076B-C1CC-44A2-B3EC-BCD575F0549B}" type="slidenum">
              <a:rPr lang="en-US" smtClean="0"/>
              <a:t>13</a:t>
            </a:fld>
            <a:endParaRPr lang="en-US" dirty="0"/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2677509" y="657325"/>
            <a:ext cx="6466491" cy="104684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WIOA Strategic Goals</a:t>
            </a: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0" y="0"/>
            <a:ext cx="3733800" cy="89882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2018 Convening</a:t>
            </a:r>
          </a:p>
        </p:txBody>
      </p:sp>
      <p:pic>
        <p:nvPicPr>
          <p:cNvPr id="10" name="Picture 9" descr="http://wib.delawareworks.com/CLF/usr/img/dol_wib_logo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009951"/>
            <a:ext cx="1807509" cy="69421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angle 1"/>
          <p:cNvSpPr/>
          <p:nvPr/>
        </p:nvSpPr>
        <p:spPr>
          <a:xfrm>
            <a:off x="0" y="2361490"/>
            <a:ext cx="8708756" cy="49090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900" dirty="0">
              <a:solidFill>
                <a:srgbClr val="002060"/>
              </a:solidFill>
            </a:endParaRPr>
          </a:p>
          <a:p>
            <a:pPr lvl="1"/>
            <a:r>
              <a:rPr lang="en-US" sz="3600" dirty="0">
                <a:solidFill>
                  <a:srgbClr val="002060"/>
                </a:solidFill>
              </a:rPr>
              <a:t>Goal #1 – Resource Alignment &amp; Expansion</a:t>
            </a:r>
          </a:p>
          <a:p>
            <a:pPr lvl="1"/>
            <a:endParaRPr lang="en-US" sz="800" dirty="0">
              <a:solidFill>
                <a:srgbClr val="002060"/>
              </a:solidFill>
            </a:endParaRPr>
          </a:p>
          <a:p>
            <a:pPr lvl="1"/>
            <a:r>
              <a:rPr lang="en-US" sz="3600" dirty="0">
                <a:solidFill>
                  <a:srgbClr val="002060"/>
                </a:solidFill>
              </a:rPr>
              <a:t>Goal #2 – Cultural Transformation</a:t>
            </a:r>
          </a:p>
          <a:p>
            <a:pPr lvl="1"/>
            <a:endParaRPr lang="en-US" sz="800" dirty="0">
              <a:solidFill>
                <a:srgbClr val="002060"/>
              </a:solidFill>
            </a:endParaRPr>
          </a:p>
          <a:p>
            <a:pPr lvl="1"/>
            <a:r>
              <a:rPr lang="en-US" sz="3600" dirty="0">
                <a:solidFill>
                  <a:srgbClr val="002060"/>
                </a:solidFill>
              </a:rPr>
              <a:t>Goal #3 – Process Re-Design</a:t>
            </a:r>
          </a:p>
          <a:p>
            <a:pPr lvl="1"/>
            <a:endParaRPr lang="en-US" sz="800" dirty="0">
              <a:solidFill>
                <a:srgbClr val="002060"/>
              </a:solidFill>
            </a:endParaRPr>
          </a:p>
          <a:p>
            <a:pPr lvl="1"/>
            <a:r>
              <a:rPr lang="en-US" sz="3600" dirty="0">
                <a:solidFill>
                  <a:srgbClr val="002060"/>
                </a:solidFill>
              </a:rPr>
              <a:t>Goal #4 – Pathways Evolution</a:t>
            </a:r>
          </a:p>
          <a:p>
            <a:endParaRPr lang="en-US" sz="3600" dirty="0">
              <a:solidFill>
                <a:srgbClr val="002060"/>
              </a:solidFill>
            </a:endParaRPr>
          </a:p>
          <a:p>
            <a:endParaRPr lang="en-US" sz="2000" dirty="0">
              <a:solidFill>
                <a:srgbClr val="002060"/>
              </a:solidFill>
            </a:endParaRPr>
          </a:p>
          <a:p>
            <a:endParaRPr lang="en-US" sz="2000" dirty="0">
              <a:solidFill>
                <a:srgbClr val="002060"/>
              </a:solidFill>
            </a:endParaRPr>
          </a:p>
          <a:p>
            <a:endParaRPr lang="en-US" sz="2000" dirty="0">
              <a:solidFill>
                <a:srgbClr val="002060"/>
              </a:solidFill>
            </a:endParaRPr>
          </a:p>
          <a:p>
            <a:endParaRPr lang="en-US" sz="2000" dirty="0">
              <a:solidFill>
                <a:srgbClr val="002060"/>
              </a:solidFill>
            </a:endParaRPr>
          </a:p>
          <a:p>
            <a:endParaRPr lang="en-US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0785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 txBox="1">
            <a:spLocks/>
          </p:cNvSpPr>
          <p:nvPr/>
        </p:nvSpPr>
        <p:spPr>
          <a:xfrm>
            <a:off x="3733800" y="0"/>
            <a:ext cx="5410200" cy="89882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556151"/>
            <a:ext cx="82296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en-US" dirty="0"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en-US" dirty="0"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en-US" dirty="0">
              <a:latin typeface="Georgia" panose="02040502050405020303" pitchFamily="18" charset="0"/>
            </a:endParaRPr>
          </a:p>
        </p:txBody>
      </p:sp>
      <p:sp>
        <p:nvSpPr>
          <p:cNvPr id="13" name="Content Placeholder 4"/>
          <p:cNvSpPr txBox="1">
            <a:spLocks/>
          </p:cNvSpPr>
          <p:nvPr/>
        </p:nvSpPr>
        <p:spPr>
          <a:xfrm>
            <a:off x="0" y="1219802"/>
            <a:ext cx="9144000" cy="47999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endParaRPr lang="en-US" sz="1800" dirty="0">
              <a:solidFill>
                <a:srgbClr val="002060"/>
              </a:solidFill>
              <a:latin typeface="+mj-lt"/>
            </a:endParaRPr>
          </a:p>
          <a:p>
            <a:pPr marL="777240" lvl="2" indent="0">
              <a:buFont typeface="Arial" panose="020B0604020202020204" pitchFamily="34" charset="0"/>
              <a:buNone/>
            </a:pPr>
            <a:endParaRPr lang="en-US" sz="900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5076B-C1CC-44A2-B3EC-BCD575F0549B}" type="slidenum">
              <a:rPr lang="en-US" smtClean="0"/>
              <a:t>14</a:t>
            </a:fld>
            <a:endParaRPr lang="en-US" dirty="0"/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2677509" y="657325"/>
            <a:ext cx="6466491" cy="104684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Strategic Goal #1</a:t>
            </a: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0" y="0"/>
            <a:ext cx="3733800" cy="89882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2018 Convening</a:t>
            </a:r>
          </a:p>
        </p:txBody>
      </p:sp>
      <p:pic>
        <p:nvPicPr>
          <p:cNvPr id="10" name="Picture 9" descr="http://wib.delawareworks.com/CLF/usr/img/dol_wib_logo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009951"/>
            <a:ext cx="1807509" cy="69421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angle 1"/>
          <p:cNvSpPr/>
          <p:nvPr/>
        </p:nvSpPr>
        <p:spPr>
          <a:xfrm>
            <a:off x="0" y="2209800"/>
            <a:ext cx="8708756" cy="49090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900" dirty="0">
              <a:solidFill>
                <a:srgbClr val="002060"/>
              </a:solidFill>
            </a:endParaRPr>
          </a:p>
          <a:p>
            <a:pPr lvl="1"/>
            <a:r>
              <a:rPr lang="en-US" sz="3600" dirty="0">
                <a:solidFill>
                  <a:srgbClr val="002060"/>
                </a:solidFill>
              </a:rPr>
              <a:t>Goal #1 – Resource Alignment &amp; Expansion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2060"/>
                </a:solidFill>
              </a:rPr>
              <a:t>Building Partnerships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2060"/>
                </a:solidFill>
              </a:rPr>
              <a:t>Leveraging/Aligning Resources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2060"/>
                </a:solidFill>
              </a:rPr>
              <a:t>Sustainability Plan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2060"/>
                </a:solidFill>
              </a:rPr>
              <a:t>Inter-agency Partners will drive braiding of resources and service strategies</a:t>
            </a:r>
          </a:p>
          <a:p>
            <a:pPr lvl="1"/>
            <a:endParaRPr lang="en-US" sz="800" dirty="0">
              <a:solidFill>
                <a:srgbClr val="002060"/>
              </a:solidFill>
            </a:endParaRPr>
          </a:p>
          <a:p>
            <a:endParaRPr lang="en-US" sz="2000" dirty="0">
              <a:solidFill>
                <a:srgbClr val="002060"/>
              </a:solidFill>
            </a:endParaRPr>
          </a:p>
          <a:p>
            <a:endParaRPr lang="en-US" sz="2000" dirty="0">
              <a:solidFill>
                <a:srgbClr val="002060"/>
              </a:solidFill>
            </a:endParaRPr>
          </a:p>
          <a:p>
            <a:endParaRPr lang="en-US" sz="2000" dirty="0">
              <a:solidFill>
                <a:srgbClr val="002060"/>
              </a:solidFill>
            </a:endParaRPr>
          </a:p>
          <a:p>
            <a:endParaRPr lang="en-US" sz="2000" dirty="0">
              <a:solidFill>
                <a:srgbClr val="002060"/>
              </a:solidFill>
            </a:endParaRPr>
          </a:p>
          <a:p>
            <a:endParaRPr lang="en-US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1094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 txBox="1">
            <a:spLocks/>
          </p:cNvSpPr>
          <p:nvPr/>
        </p:nvSpPr>
        <p:spPr>
          <a:xfrm>
            <a:off x="3733800" y="0"/>
            <a:ext cx="5410200" cy="89882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556151"/>
            <a:ext cx="82296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en-US" dirty="0"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en-US" dirty="0"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en-US" dirty="0">
              <a:latin typeface="Georgia" panose="02040502050405020303" pitchFamily="18" charset="0"/>
            </a:endParaRPr>
          </a:p>
        </p:txBody>
      </p:sp>
      <p:sp>
        <p:nvSpPr>
          <p:cNvPr id="13" name="Content Placeholder 4"/>
          <p:cNvSpPr txBox="1">
            <a:spLocks/>
          </p:cNvSpPr>
          <p:nvPr/>
        </p:nvSpPr>
        <p:spPr>
          <a:xfrm>
            <a:off x="0" y="1219802"/>
            <a:ext cx="9144000" cy="47999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endParaRPr lang="en-US" sz="1800" dirty="0">
              <a:solidFill>
                <a:srgbClr val="002060"/>
              </a:solidFill>
              <a:latin typeface="+mj-lt"/>
            </a:endParaRPr>
          </a:p>
          <a:p>
            <a:pPr marL="777240" lvl="2" indent="0">
              <a:buFont typeface="Arial" panose="020B0604020202020204" pitchFamily="34" charset="0"/>
              <a:buNone/>
            </a:pPr>
            <a:endParaRPr lang="en-US" sz="900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5076B-C1CC-44A2-B3EC-BCD575F0549B}" type="slidenum">
              <a:rPr lang="en-US" smtClean="0"/>
              <a:t>15</a:t>
            </a:fld>
            <a:endParaRPr lang="en-US" dirty="0"/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2677509" y="657325"/>
            <a:ext cx="6466491" cy="104684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Strategic Goal #2</a:t>
            </a: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0" y="0"/>
            <a:ext cx="3733800" cy="89882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2018 Convening</a:t>
            </a:r>
          </a:p>
        </p:txBody>
      </p:sp>
      <p:pic>
        <p:nvPicPr>
          <p:cNvPr id="10" name="Picture 9" descr="http://wib.delawareworks.com/CLF/usr/img/dol_wib_logo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009951"/>
            <a:ext cx="1807509" cy="69421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angle 1"/>
          <p:cNvSpPr/>
          <p:nvPr/>
        </p:nvSpPr>
        <p:spPr>
          <a:xfrm>
            <a:off x="217622" y="2362782"/>
            <a:ext cx="8708756" cy="52168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900" dirty="0">
              <a:solidFill>
                <a:srgbClr val="002060"/>
              </a:solidFill>
            </a:endParaRPr>
          </a:p>
          <a:p>
            <a:pPr lvl="1"/>
            <a:r>
              <a:rPr lang="en-US" sz="3600" dirty="0">
                <a:solidFill>
                  <a:srgbClr val="002060"/>
                </a:solidFill>
              </a:rPr>
              <a:t>Goal #2 – Cultural Transformation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002060"/>
                </a:solidFill>
              </a:rPr>
              <a:t>Develop Unified Branding of One-Stop System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002060"/>
                </a:solidFill>
              </a:rPr>
              <a:t>Cross-Agency Planning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002060"/>
                </a:solidFill>
              </a:rPr>
              <a:t> Staff Training Plan to close any identified skills gaps</a:t>
            </a:r>
          </a:p>
          <a:p>
            <a:pPr lvl="1"/>
            <a:endParaRPr lang="en-US" sz="800" dirty="0">
              <a:solidFill>
                <a:srgbClr val="002060"/>
              </a:solidFill>
            </a:endParaRPr>
          </a:p>
          <a:p>
            <a:endParaRPr lang="en-US" sz="2000" dirty="0">
              <a:solidFill>
                <a:srgbClr val="002060"/>
              </a:solidFill>
            </a:endParaRPr>
          </a:p>
          <a:p>
            <a:endParaRPr lang="en-US" sz="2000" dirty="0">
              <a:solidFill>
                <a:srgbClr val="002060"/>
              </a:solidFill>
            </a:endParaRPr>
          </a:p>
          <a:p>
            <a:endParaRPr lang="en-US" sz="2000" dirty="0">
              <a:solidFill>
                <a:srgbClr val="002060"/>
              </a:solidFill>
            </a:endParaRPr>
          </a:p>
          <a:p>
            <a:endParaRPr lang="en-US" sz="2000" dirty="0">
              <a:solidFill>
                <a:srgbClr val="002060"/>
              </a:solidFill>
            </a:endParaRPr>
          </a:p>
          <a:p>
            <a:endParaRPr lang="en-US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6841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 txBox="1">
            <a:spLocks/>
          </p:cNvSpPr>
          <p:nvPr/>
        </p:nvSpPr>
        <p:spPr>
          <a:xfrm>
            <a:off x="3733800" y="0"/>
            <a:ext cx="5410200" cy="89882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44285" y="1889025"/>
            <a:ext cx="8229600" cy="445175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en-US" dirty="0"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en-US" dirty="0"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en-US" dirty="0">
              <a:latin typeface="Georgia" panose="02040502050405020303" pitchFamily="18" charset="0"/>
            </a:endParaRPr>
          </a:p>
        </p:txBody>
      </p:sp>
      <p:sp>
        <p:nvSpPr>
          <p:cNvPr id="13" name="Content Placeholder 4"/>
          <p:cNvSpPr txBox="1">
            <a:spLocks/>
          </p:cNvSpPr>
          <p:nvPr/>
        </p:nvSpPr>
        <p:spPr>
          <a:xfrm>
            <a:off x="0" y="1219802"/>
            <a:ext cx="9144000" cy="47999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endParaRPr lang="en-US" sz="1800" dirty="0">
              <a:solidFill>
                <a:srgbClr val="002060"/>
              </a:solidFill>
              <a:latin typeface="+mj-lt"/>
            </a:endParaRPr>
          </a:p>
          <a:p>
            <a:pPr marL="777240" lvl="2" indent="0">
              <a:buFont typeface="Arial" panose="020B0604020202020204" pitchFamily="34" charset="0"/>
              <a:buNone/>
            </a:pPr>
            <a:endParaRPr lang="en-US" sz="900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5076B-C1CC-44A2-B3EC-BCD575F0549B}" type="slidenum">
              <a:rPr lang="en-US" smtClean="0"/>
              <a:t>16</a:t>
            </a:fld>
            <a:endParaRPr lang="en-US" dirty="0"/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2677509" y="657325"/>
            <a:ext cx="6466491" cy="104684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Strategic Goal #3</a:t>
            </a: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0" y="0"/>
            <a:ext cx="3733800" cy="89882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2018 Convening</a:t>
            </a:r>
          </a:p>
        </p:txBody>
      </p:sp>
      <p:pic>
        <p:nvPicPr>
          <p:cNvPr id="10" name="Picture 9" descr="http://wib.delawareworks.com/CLF/usr/img/dol_wib_logo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009951"/>
            <a:ext cx="1807509" cy="69421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angle 1"/>
          <p:cNvSpPr/>
          <p:nvPr/>
        </p:nvSpPr>
        <p:spPr>
          <a:xfrm>
            <a:off x="0" y="2157204"/>
            <a:ext cx="8915400" cy="70019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900" dirty="0">
              <a:solidFill>
                <a:srgbClr val="002060"/>
              </a:solidFill>
            </a:endParaRPr>
          </a:p>
          <a:p>
            <a:pPr lvl="1"/>
            <a:r>
              <a:rPr lang="en-US" sz="3600" dirty="0">
                <a:solidFill>
                  <a:srgbClr val="002060"/>
                </a:solidFill>
              </a:rPr>
              <a:t>Goal #3 – Process Re-Design</a:t>
            </a:r>
          </a:p>
          <a:p>
            <a:pPr lvl="2"/>
            <a:r>
              <a:rPr lang="en-US" sz="3200" dirty="0">
                <a:solidFill>
                  <a:srgbClr val="002060"/>
                </a:solidFill>
              </a:rPr>
              <a:t>[mapping &amp; improving the customer flow]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2060"/>
                </a:solidFill>
              </a:rPr>
              <a:t>Assessment, Case Management and Referrals to Partner Programs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2060"/>
                </a:solidFill>
              </a:rPr>
              <a:t>Unified Business Engagement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2060"/>
                </a:solidFill>
              </a:rPr>
              <a:t>Improve Online Resources/Tools for Customers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2060"/>
                </a:solidFill>
              </a:rPr>
              <a:t>Interagency Social Media</a:t>
            </a:r>
          </a:p>
          <a:p>
            <a:pPr lvl="1"/>
            <a:endParaRPr lang="en-US" sz="800" dirty="0">
              <a:solidFill>
                <a:srgbClr val="002060"/>
              </a:solidFill>
            </a:endParaRPr>
          </a:p>
          <a:p>
            <a:pPr lvl="1"/>
            <a:endParaRPr lang="en-US" sz="3600" dirty="0">
              <a:solidFill>
                <a:srgbClr val="002060"/>
              </a:solidFill>
            </a:endParaRPr>
          </a:p>
          <a:p>
            <a:endParaRPr lang="en-US" sz="3600" dirty="0">
              <a:solidFill>
                <a:srgbClr val="002060"/>
              </a:solidFill>
            </a:endParaRPr>
          </a:p>
          <a:p>
            <a:endParaRPr lang="en-US" sz="2000" dirty="0">
              <a:solidFill>
                <a:srgbClr val="002060"/>
              </a:solidFill>
            </a:endParaRPr>
          </a:p>
          <a:p>
            <a:endParaRPr lang="en-US" sz="2000" dirty="0">
              <a:solidFill>
                <a:srgbClr val="002060"/>
              </a:solidFill>
            </a:endParaRPr>
          </a:p>
          <a:p>
            <a:endParaRPr lang="en-US" sz="2000" dirty="0">
              <a:solidFill>
                <a:srgbClr val="002060"/>
              </a:solidFill>
            </a:endParaRPr>
          </a:p>
          <a:p>
            <a:endParaRPr lang="en-US" sz="2000" dirty="0">
              <a:solidFill>
                <a:srgbClr val="002060"/>
              </a:solidFill>
            </a:endParaRPr>
          </a:p>
          <a:p>
            <a:endParaRPr lang="en-US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23319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 txBox="1">
            <a:spLocks/>
          </p:cNvSpPr>
          <p:nvPr/>
        </p:nvSpPr>
        <p:spPr>
          <a:xfrm>
            <a:off x="3733800" y="0"/>
            <a:ext cx="5410200" cy="89882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556151"/>
            <a:ext cx="82296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en-US" dirty="0"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en-US" dirty="0"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en-US" dirty="0">
              <a:latin typeface="Georgia" panose="02040502050405020303" pitchFamily="18" charset="0"/>
            </a:endParaRPr>
          </a:p>
        </p:txBody>
      </p:sp>
      <p:sp>
        <p:nvSpPr>
          <p:cNvPr id="13" name="Content Placeholder 4"/>
          <p:cNvSpPr txBox="1">
            <a:spLocks/>
          </p:cNvSpPr>
          <p:nvPr/>
        </p:nvSpPr>
        <p:spPr>
          <a:xfrm>
            <a:off x="0" y="1219802"/>
            <a:ext cx="9144000" cy="47999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endParaRPr lang="en-US" sz="1800" dirty="0">
              <a:solidFill>
                <a:srgbClr val="002060"/>
              </a:solidFill>
              <a:latin typeface="+mj-lt"/>
            </a:endParaRPr>
          </a:p>
          <a:p>
            <a:pPr marL="777240" lvl="2" indent="0">
              <a:buFont typeface="Arial" panose="020B0604020202020204" pitchFamily="34" charset="0"/>
              <a:buNone/>
            </a:pPr>
            <a:endParaRPr lang="en-US" sz="900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5076B-C1CC-44A2-B3EC-BCD575F0549B}" type="slidenum">
              <a:rPr lang="en-US" smtClean="0"/>
              <a:t>17</a:t>
            </a:fld>
            <a:endParaRPr lang="en-US" dirty="0"/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2677509" y="657325"/>
            <a:ext cx="6466491" cy="104684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Strategic Goal #4</a:t>
            </a: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0" y="0"/>
            <a:ext cx="3733800" cy="89882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2018 Convening</a:t>
            </a:r>
          </a:p>
        </p:txBody>
      </p:sp>
      <p:pic>
        <p:nvPicPr>
          <p:cNvPr id="10" name="Picture 9" descr="http://wib.delawareworks.com/CLF/usr/img/dol_wib_logo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009951"/>
            <a:ext cx="1807509" cy="69421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angle 1"/>
          <p:cNvSpPr/>
          <p:nvPr/>
        </p:nvSpPr>
        <p:spPr>
          <a:xfrm>
            <a:off x="0" y="2040514"/>
            <a:ext cx="8708756" cy="62016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900" dirty="0">
              <a:solidFill>
                <a:srgbClr val="002060"/>
              </a:solidFill>
            </a:endParaRPr>
          </a:p>
          <a:p>
            <a:pPr lvl="1"/>
            <a:r>
              <a:rPr lang="en-US" sz="3600" dirty="0">
                <a:solidFill>
                  <a:srgbClr val="002060"/>
                </a:solidFill>
              </a:rPr>
              <a:t>Goal #4 – Pathways Evolution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002060"/>
                </a:solidFill>
              </a:rPr>
              <a:t>Ensure access to meaningful skills training, higher education and well paying jobs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002060"/>
                </a:solidFill>
              </a:rPr>
              <a:t>Focus on employer’s staffing needs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002060"/>
                </a:solidFill>
              </a:rPr>
              <a:t>Provide clear information to job seekers about skills needed &amp; how to learn skills</a:t>
            </a:r>
          </a:p>
          <a:p>
            <a:endParaRPr lang="en-US" sz="3600" dirty="0">
              <a:solidFill>
                <a:srgbClr val="002060"/>
              </a:solidFill>
            </a:endParaRPr>
          </a:p>
          <a:p>
            <a:endParaRPr lang="en-US" sz="2000" dirty="0">
              <a:solidFill>
                <a:srgbClr val="002060"/>
              </a:solidFill>
            </a:endParaRPr>
          </a:p>
          <a:p>
            <a:endParaRPr lang="en-US" sz="2000" dirty="0">
              <a:solidFill>
                <a:srgbClr val="002060"/>
              </a:solidFill>
            </a:endParaRPr>
          </a:p>
          <a:p>
            <a:endParaRPr lang="en-US" sz="2000" dirty="0">
              <a:solidFill>
                <a:srgbClr val="002060"/>
              </a:solidFill>
            </a:endParaRPr>
          </a:p>
          <a:p>
            <a:endParaRPr lang="en-US" sz="2000" dirty="0">
              <a:solidFill>
                <a:srgbClr val="002060"/>
              </a:solidFill>
            </a:endParaRPr>
          </a:p>
          <a:p>
            <a:endParaRPr lang="en-US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96407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 txBox="1">
            <a:spLocks/>
          </p:cNvSpPr>
          <p:nvPr/>
        </p:nvSpPr>
        <p:spPr>
          <a:xfrm>
            <a:off x="3733800" y="0"/>
            <a:ext cx="5410200" cy="89882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556151"/>
            <a:ext cx="82296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en-US" dirty="0"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en-US" dirty="0"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en-US" dirty="0">
              <a:latin typeface="Georgia" panose="02040502050405020303" pitchFamily="18" charset="0"/>
            </a:endParaRPr>
          </a:p>
        </p:txBody>
      </p:sp>
      <p:sp>
        <p:nvSpPr>
          <p:cNvPr id="13" name="Content Placeholder 4"/>
          <p:cNvSpPr txBox="1">
            <a:spLocks/>
          </p:cNvSpPr>
          <p:nvPr/>
        </p:nvSpPr>
        <p:spPr>
          <a:xfrm>
            <a:off x="0" y="1219802"/>
            <a:ext cx="9144000" cy="47999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endParaRPr lang="en-US" sz="1800" dirty="0">
              <a:solidFill>
                <a:srgbClr val="002060"/>
              </a:solidFill>
              <a:latin typeface="+mj-lt"/>
            </a:endParaRPr>
          </a:p>
          <a:p>
            <a:pPr marL="777240" lvl="2" indent="0">
              <a:buFont typeface="Arial" panose="020B0604020202020204" pitchFamily="34" charset="0"/>
              <a:buNone/>
            </a:pPr>
            <a:endParaRPr lang="en-US" sz="900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5076B-C1CC-44A2-B3EC-BCD575F0549B}" type="slidenum">
              <a:rPr lang="en-US" smtClean="0"/>
              <a:t>18</a:t>
            </a:fld>
            <a:endParaRPr lang="en-US" dirty="0"/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2449378" y="751493"/>
            <a:ext cx="6705600" cy="104684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85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Opportunities for Improvement</a:t>
            </a: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0" y="0"/>
            <a:ext cx="3733800" cy="89882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2018 Convening</a:t>
            </a:r>
          </a:p>
        </p:txBody>
      </p:sp>
      <p:pic>
        <p:nvPicPr>
          <p:cNvPr id="10" name="Picture 9" descr="http://wib.delawareworks.com/CLF/usr/img/dol_wib_logo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009951"/>
            <a:ext cx="1807509" cy="69421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angle 1"/>
          <p:cNvSpPr/>
          <p:nvPr/>
        </p:nvSpPr>
        <p:spPr>
          <a:xfrm>
            <a:off x="0" y="1936580"/>
            <a:ext cx="8708756" cy="58323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900" dirty="0">
              <a:solidFill>
                <a:srgbClr val="002060"/>
              </a:solidFill>
            </a:endParaRP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2060"/>
                </a:solidFill>
              </a:rPr>
              <a:t>Inefficient Client Assessment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2060"/>
                </a:solidFill>
              </a:rPr>
              <a:t>Inconsistent &amp; Duplicative Business Engagement Processes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2060"/>
                </a:solidFill>
              </a:rPr>
              <a:t>Lack of a Cohesive Brand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2060"/>
                </a:solidFill>
              </a:rPr>
              <a:t>Better, Clearer Career Pathways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2060"/>
                </a:solidFill>
              </a:rPr>
              <a:t>Skills Training Provider Pool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2060"/>
                </a:solidFill>
              </a:rPr>
              <a:t>Continuing to Increase Awareness Among Staff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3200" i="1" dirty="0">
                <a:solidFill>
                  <a:srgbClr val="C00000"/>
                </a:solidFill>
              </a:rPr>
              <a:t>Reporting Referrals Among Partners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endParaRPr lang="en-US" sz="3600" dirty="0">
              <a:solidFill>
                <a:srgbClr val="002060"/>
              </a:solidFill>
            </a:endParaRPr>
          </a:p>
          <a:p>
            <a:endParaRPr lang="en-US" sz="2000" dirty="0">
              <a:solidFill>
                <a:srgbClr val="002060"/>
              </a:solidFill>
            </a:endParaRPr>
          </a:p>
          <a:p>
            <a:endParaRPr lang="en-US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47084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3733800" y="0"/>
            <a:ext cx="5410200" cy="89882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2617963"/>
            <a:ext cx="82296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en-US" dirty="0">
              <a:latin typeface="Georgia" panose="02040502050405020303" pitchFamily="18" charset="0"/>
            </a:endParaRPr>
          </a:p>
        </p:txBody>
      </p:sp>
      <p:sp>
        <p:nvSpPr>
          <p:cNvPr id="13" name="Content Placeholder 4"/>
          <p:cNvSpPr txBox="1">
            <a:spLocks/>
          </p:cNvSpPr>
          <p:nvPr/>
        </p:nvSpPr>
        <p:spPr>
          <a:xfrm>
            <a:off x="0" y="1219802"/>
            <a:ext cx="9144000" cy="47999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endParaRPr lang="en-US" sz="1800" dirty="0">
              <a:solidFill>
                <a:srgbClr val="002060"/>
              </a:solidFill>
              <a:latin typeface="+mj-lt"/>
            </a:endParaRPr>
          </a:p>
          <a:p>
            <a:pPr marL="777240" lvl="2" indent="0">
              <a:buFont typeface="Arial" panose="020B0604020202020204" pitchFamily="34" charset="0"/>
              <a:buNone/>
            </a:pPr>
            <a:endParaRPr lang="en-US" sz="900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5076B-C1CC-44A2-B3EC-BCD575F0549B}" type="slidenum">
              <a:rPr lang="en-US" smtClean="0"/>
              <a:t>19</a:t>
            </a:fld>
            <a:endParaRPr lang="en-US" dirty="0"/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2677509" y="657325"/>
            <a:ext cx="6466491" cy="104684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WIOA State Plan</a:t>
            </a: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0" y="0"/>
            <a:ext cx="3733800" cy="89882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2018 Convening</a:t>
            </a:r>
          </a:p>
        </p:txBody>
      </p:sp>
      <p:pic>
        <p:nvPicPr>
          <p:cNvPr id="10" name="Picture 9" descr="http://wib.delawareworks.com/CLF/usr/img/dol_wib_logo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009951"/>
            <a:ext cx="1807509" cy="69421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609600" y="2396538"/>
            <a:ext cx="7620000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400" dirty="0">
              <a:solidFill>
                <a:srgbClr val="002060"/>
              </a:solidFill>
            </a:endParaRPr>
          </a:p>
          <a:p>
            <a:pPr algn="ctr"/>
            <a:endParaRPr lang="en-US" sz="2400" dirty="0">
              <a:solidFill>
                <a:srgbClr val="002060"/>
              </a:solidFill>
            </a:endParaRPr>
          </a:p>
          <a:p>
            <a:pPr algn="ctr"/>
            <a:r>
              <a:rPr lang="en-US" sz="3600" dirty="0">
                <a:solidFill>
                  <a:srgbClr val="002060"/>
                </a:solidFill>
              </a:rPr>
              <a:t>“You cannot hope to build a better world without improving the individuals.”</a:t>
            </a:r>
          </a:p>
          <a:p>
            <a:pPr algn="r"/>
            <a:r>
              <a:rPr lang="en-US" sz="3600" dirty="0">
                <a:solidFill>
                  <a:srgbClr val="002060"/>
                </a:solidFill>
              </a:rPr>
              <a:t>-Marie Curie</a:t>
            </a:r>
          </a:p>
          <a:p>
            <a:pPr marL="742950" lvl="2" indent="-285750">
              <a:buFont typeface="Arial" panose="020B0604020202020204" pitchFamily="34" charset="0"/>
              <a:buChar char="•"/>
            </a:pPr>
            <a:endParaRPr lang="en-US" sz="1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12675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3733800" y="0"/>
            <a:ext cx="5410200" cy="89882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1120800" y="1616075"/>
            <a:ext cx="82296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>
              <a:latin typeface="Georgia" panose="02040502050405020303" pitchFamily="18" charset="0"/>
            </a:endParaRPr>
          </a:p>
          <a:p>
            <a:pPr marL="0" indent="0" algn="r">
              <a:buNone/>
            </a:pPr>
            <a:endParaRPr lang="en-US" dirty="0">
              <a:latin typeface="Georgia" panose="02040502050405020303" pitchFamily="18" charset="0"/>
            </a:endParaRPr>
          </a:p>
          <a:p>
            <a:pPr marL="1714500" lvl="4" indent="0">
              <a:buNone/>
            </a:pPr>
            <a:r>
              <a:rPr lang="en-US" sz="3600" b="1" dirty="0">
                <a:solidFill>
                  <a:srgbClr val="FF0000"/>
                </a:solidFill>
                <a:latin typeface="+mj-lt"/>
              </a:rPr>
              <a:t>W	Workforce</a:t>
            </a:r>
          </a:p>
          <a:p>
            <a:pPr marL="1714500" lvl="4" indent="0">
              <a:buNone/>
            </a:pPr>
            <a:r>
              <a:rPr lang="en-US" sz="3600" b="1" dirty="0">
                <a:solidFill>
                  <a:srgbClr val="FF0000"/>
                </a:solidFill>
                <a:latin typeface="+mj-lt"/>
              </a:rPr>
              <a:t> I	Innovation &amp;</a:t>
            </a:r>
          </a:p>
          <a:p>
            <a:pPr marL="1714500" lvl="4" indent="0">
              <a:buNone/>
            </a:pPr>
            <a:r>
              <a:rPr lang="en-US" sz="3600" b="1" dirty="0">
                <a:solidFill>
                  <a:srgbClr val="FF0000"/>
                </a:solidFill>
                <a:latin typeface="+mj-lt"/>
              </a:rPr>
              <a:t>O	Opportunity</a:t>
            </a:r>
          </a:p>
          <a:p>
            <a:pPr marL="1714500" lvl="4" indent="0">
              <a:buNone/>
            </a:pPr>
            <a:r>
              <a:rPr lang="en-US" sz="3600" b="1" dirty="0">
                <a:solidFill>
                  <a:srgbClr val="FF0000"/>
                </a:solidFill>
                <a:latin typeface="+mj-lt"/>
              </a:rPr>
              <a:t>A	Act</a:t>
            </a:r>
          </a:p>
        </p:txBody>
      </p:sp>
      <p:sp>
        <p:nvSpPr>
          <p:cNvPr id="13" name="Content Placeholder 4"/>
          <p:cNvSpPr txBox="1">
            <a:spLocks/>
          </p:cNvSpPr>
          <p:nvPr/>
        </p:nvSpPr>
        <p:spPr>
          <a:xfrm>
            <a:off x="0" y="1219802"/>
            <a:ext cx="9144000" cy="47999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endParaRPr lang="en-US" sz="1800" dirty="0">
              <a:solidFill>
                <a:srgbClr val="002060"/>
              </a:solidFill>
              <a:latin typeface="+mj-lt"/>
            </a:endParaRPr>
          </a:p>
          <a:p>
            <a:pPr marL="777240" lvl="2" indent="0">
              <a:buFont typeface="Arial" panose="020B0604020202020204" pitchFamily="34" charset="0"/>
              <a:buNone/>
            </a:pPr>
            <a:endParaRPr lang="en-US" sz="1800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5076B-C1CC-44A2-B3EC-BCD575F0549B}" type="slidenum">
              <a:rPr lang="en-US" smtClean="0"/>
              <a:t>2</a:t>
            </a:fld>
            <a:endParaRPr lang="en-US" dirty="0"/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2677509" y="657325"/>
            <a:ext cx="6466491" cy="104684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>
              <a:defRPr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0" y="0"/>
            <a:ext cx="3733800" cy="89882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2018 Convening</a:t>
            </a:r>
          </a:p>
        </p:txBody>
      </p:sp>
      <p:pic>
        <p:nvPicPr>
          <p:cNvPr id="9" name="Picture 2" descr="WIOA Bann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7509" y="657324"/>
            <a:ext cx="6454946" cy="10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 descr="http://wib.delawareworks.com/CLF/usr/img/dol_wib_logo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009951"/>
            <a:ext cx="1807509" cy="69421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368184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3733800" y="0"/>
            <a:ext cx="5410200" cy="89882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2617963"/>
            <a:ext cx="82296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en-US" dirty="0">
              <a:latin typeface="Georgia" panose="02040502050405020303" pitchFamily="18" charset="0"/>
            </a:endParaRPr>
          </a:p>
        </p:txBody>
      </p:sp>
      <p:sp>
        <p:nvSpPr>
          <p:cNvPr id="13" name="Content Placeholder 4"/>
          <p:cNvSpPr txBox="1">
            <a:spLocks/>
          </p:cNvSpPr>
          <p:nvPr/>
        </p:nvSpPr>
        <p:spPr>
          <a:xfrm>
            <a:off x="0" y="1219802"/>
            <a:ext cx="9144000" cy="47999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endParaRPr lang="en-US" sz="1800" dirty="0">
              <a:solidFill>
                <a:srgbClr val="002060"/>
              </a:solidFill>
              <a:latin typeface="+mj-lt"/>
            </a:endParaRPr>
          </a:p>
          <a:p>
            <a:pPr marL="777240" lvl="2" indent="0">
              <a:buFont typeface="Arial" panose="020B0604020202020204" pitchFamily="34" charset="0"/>
              <a:buNone/>
            </a:pPr>
            <a:endParaRPr lang="en-US" sz="900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5076B-C1CC-44A2-B3EC-BCD575F0549B}" type="slidenum">
              <a:rPr lang="en-US" smtClean="0"/>
              <a:t>20</a:t>
            </a:fld>
            <a:endParaRPr lang="en-US" dirty="0"/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2677509" y="657325"/>
            <a:ext cx="6466491" cy="104684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Reporting Referrals</a:t>
            </a:r>
          </a:p>
          <a:p>
            <a:pPr marL="228600"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Among Partners</a:t>
            </a: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0" y="0"/>
            <a:ext cx="3733800" cy="89882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2018 Convening</a:t>
            </a:r>
          </a:p>
        </p:txBody>
      </p:sp>
      <p:pic>
        <p:nvPicPr>
          <p:cNvPr id="10" name="Picture 9" descr="http://wib.delawareworks.com/CLF/usr/img/dol_wib_logo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009951"/>
            <a:ext cx="1807509" cy="69421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494654" y="2687151"/>
            <a:ext cx="7772400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002060"/>
                </a:solidFill>
              </a:rPr>
              <a:t>The WIOA State Plan says that DE will develop a combined workforce development system “through an integrated One-Stop system </a:t>
            </a:r>
            <a:r>
              <a:rPr lang="en-US" sz="3200" dirty="0">
                <a:solidFill>
                  <a:srgbClr val="FF0000"/>
                </a:solidFill>
              </a:rPr>
              <a:t>using a robust referral methodology</a:t>
            </a:r>
            <a:r>
              <a:rPr lang="en-US" sz="3200" dirty="0">
                <a:solidFill>
                  <a:srgbClr val="002060"/>
                </a:solidFill>
              </a:rPr>
              <a:t>” </a:t>
            </a:r>
          </a:p>
          <a:p>
            <a:pPr marL="742950" lvl="2" indent="-285750">
              <a:buFont typeface="Arial" panose="020B0604020202020204" pitchFamily="34" charset="0"/>
              <a:buChar char="•"/>
            </a:pPr>
            <a:endParaRPr lang="en-US" sz="1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79681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3733800" y="0"/>
            <a:ext cx="5410200" cy="89882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2617963"/>
            <a:ext cx="82296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en-US" dirty="0">
              <a:latin typeface="Georgia" panose="02040502050405020303" pitchFamily="18" charset="0"/>
            </a:endParaRPr>
          </a:p>
        </p:txBody>
      </p:sp>
      <p:sp>
        <p:nvSpPr>
          <p:cNvPr id="13" name="Content Placeholder 4"/>
          <p:cNvSpPr txBox="1">
            <a:spLocks/>
          </p:cNvSpPr>
          <p:nvPr/>
        </p:nvSpPr>
        <p:spPr>
          <a:xfrm>
            <a:off x="0" y="1219802"/>
            <a:ext cx="9144000" cy="47999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endParaRPr lang="en-US" sz="1800" dirty="0">
              <a:solidFill>
                <a:srgbClr val="002060"/>
              </a:solidFill>
              <a:latin typeface="+mj-lt"/>
            </a:endParaRPr>
          </a:p>
          <a:p>
            <a:pPr marL="777240" lvl="2" indent="0">
              <a:buFont typeface="Arial" panose="020B0604020202020204" pitchFamily="34" charset="0"/>
              <a:buNone/>
            </a:pPr>
            <a:endParaRPr lang="en-US" sz="900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5076B-C1CC-44A2-B3EC-BCD575F0549B}" type="slidenum">
              <a:rPr lang="en-US" smtClean="0"/>
              <a:t>21</a:t>
            </a:fld>
            <a:endParaRPr lang="en-US" dirty="0"/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2677509" y="657325"/>
            <a:ext cx="6466491" cy="104684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Reporting Referrals</a:t>
            </a:r>
          </a:p>
          <a:p>
            <a:pPr marL="228600"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Among Partners</a:t>
            </a: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0" y="0"/>
            <a:ext cx="3733800" cy="89882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2018 Convening</a:t>
            </a:r>
          </a:p>
        </p:txBody>
      </p:sp>
      <p:pic>
        <p:nvPicPr>
          <p:cNvPr id="10" name="Picture 9" descr="http://wib.delawareworks.com/CLF/usr/img/dol_wib_logo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009951"/>
            <a:ext cx="1807509" cy="69421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494654" y="2687151"/>
            <a:ext cx="77724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002060"/>
                </a:solidFill>
              </a:rPr>
              <a:t>The Problem:</a:t>
            </a:r>
          </a:p>
          <a:p>
            <a:pPr algn="ctr"/>
            <a:endParaRPr lang="en-US" sz="1200" dirty="0">
              <a:solidFill>
                <a:srgbClr val="002060"/>
              </a:solidFill>
            </a:endParaRPr>
          </a:p>
          <a:p>
            <a:pPr algn="ctr"/>
            <a:r>
              <a:rPr lang="en-US" sz="3200" dirty="0">
                <a:solidFill>
                  <a:srgbClr val="002060"/>
                </a:solidFill>
              </a:rPr>
              <a:t>Staff are making referrals,</a:t>
            </a:r>
          </a:p>
          <a:p>
            <a:pPr algn="ctr"/>
            <a:r>
              <a:rPr lang="en-US" sz="3200" dirty="0">
                <a:solidFill>
                  <a:srgbClr val="002060"/>
                </a:solidFill>
              </a:rPr>
              <a:t>but not reporting referrals.</a:t>
            </a:r>
          </a:p>
          <a:p>
            <a:pPr algn="ctr"/>
            <a:endParaRPr lang="en-US" sz="1200" dirty="0">
              <a:solidFill>
                <a:srgbClr val="002060"/>
              </a:solidFill>
            </a:endParaRPr>
          </a:p>
          <a:p>
            <a:pPr algn="ctr"/>
            <a:r>
              <a:rPr lang="en-US" sz="3200" dirty="0">
                <a:solidFill>
                  <a:srgbClr val="002060"/>
                </a:solidFill>
              </a:rPr>
              <a:t>So… our data is not currently</a:t>
            </a:r>
          </a:p>
          <a:p>
            <a:pPr algn="ctr"/>
            <a:r>
              <a:rPr lang="en-US" sz="3200" dirty="0">
                <a:solidFill>
                  <a:srgbClr val="FF0000"/>
                </a:solidFill>
              </a:rPr>
              <a:t>ROBUST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</a:p>
          <a:p>
            <a:pPr marL="742950" lvl="2" indent="-285750">
              <a:buFont typeface="Arial" panose="020B0604020202020204" pitchFamily="34" charset="0"/>
              <a:buChar char="•"/>
            </a:pPr>
            <a:endParaRPr lang="en-US" sz="1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101248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3733800" y="0"/>
            <a:ext cx="5410200" cy="89882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2617963"/>
            <a:ext cx="82296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en-US" dirty="0">
              <a:latin typeface="Georgia" panose="02040502050405020303" pitchFamily="18" charset="0"/>
            </a:endParaRPr>
          </a:p>
        </p:txBody>
      </p:sp>
      <p:sp>
        <p:nvSpPr>
          <p:cNvPr id="13" name="Content Placeholder 4"/>
          <p:cNvSpPr txBox="1">
            <a:spLocks/>
          </p:cNvSpPr>
          <p:nvPr/>
        </p:nvSpPr>
        <p:spPr>
          <a:xfrm>
            <a:off x="0" y="1219802"/>
            <a:ext cx="9144000" cy="47999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endParaRPr lang="en-US" sz="1800" dirty="0">
              <a:solidFill>
                <a:srgbClr val="002060"/>
              </a:solidFill>
              <a:latin typeface="+mj-lt"/>
            </a:endParaRPr>
          </a:p>
          <a:p>
            <a:pPr marL="777240" lvl="2" indent="0">
              <a:buFont typeface="Arial" panose="020B0604020202020204" pitchFamily="34" charset="0"/>
              <a:buNone/>
            </a:pPr>
            <a:endParaRPr lang="en-US" sz="900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5076B-C1CC-44A2-B3EC-BCD575F0549B}" type="slidenum">
              <a:rPr lang="en-US" smtClean="0"/>
              <a:t>22</a:t>
            </a:fld>
            <a:endParaRPr lang="en-US" dirty="0"/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2677509" y="657325"/>
            <a:ext cx="6466491" cy="104684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Reporting Referrals</a:t>
            </a:r>
          </a:p>
          <a:p>
            <a:pPr marL="228600"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Among Partners</a:t>
            </a: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0" y="0"/>
            <a:ext cx="3733800" cy="89882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2018 Convening</a:t>
            </a:r>
          </a:p>
        </p:txBody>
      </p:sp>
      <p:pic>
        <p:nvPicPr>
          <p:cNvPr id="10" name="Picture 9" descr="http://wib.delawareworks.com/CLF/usr/img/dol_wib_logo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009951"/>
            <a:ext cx="1807509" cy="69421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685800" y="2738598"/>
            <a:ext cx="7772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002060"/>
                </a:solidFill>
              </a:rPr>
              <a:t>What is a Partner Referral?</a:t>
            </a:r>
          </a:p>
          <a:p>
            <a:pPr algn="ctr"/>
            <a:endParaRPr lang="en-US" sz="1600" dirty="0">
              <a:solidFill>
                <a:srgbClr val="002060"/>
              </a:solidFill>
            </a:endParaRPr>
          </a:p>
          <a:p>
            <a:pPr marL="457200" lvl="2" algn="ctr"/>
            <a:r>
              <a:rPr lang="en-US" sz="3200" dirty="0">
                <a:solidFill>
                  <a:srgbClr val="002060"/>
                </a:solidFill>
              </a:rPr>
              <a:t>Anytime information about a Partner Program is shared with a job seeker or learner.  </a:t>
            </a:r>
          </a:p>
        </p:txBody>
      </p:sp>
    </p:spTree>
    <p:extLst>
      <p:ext uri="{BB962C8B-B14F-4D97-AF65-F5344CB8AC3E}">
        <p14:creationId xmlns:p14="http://schemas.microsoft.com/office/powerpoint/2010/main" val="367953350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3733800" y="0"/>
            <a:ext cx="5410200" cy="89882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2617963"/>
            <a:ext cx="82296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en-US" dirty="0">
              <a:latin typeface="Georgia" panose="02040502050405020303" pitchFamily="18" charset="0"/>
            </a:endParaRPr>
          </a:p>
        </p:txBody>
      </p:sp>
      <p:sp>
        <p:nvSpPr>
          <p:cNvPr id="13" name="Content Placeholder 4"/>
          <p:cNvSpPr txBox="1">
            <a:spLocks/>
          </p:cNvSpPr>
          <p:nvPr/>
        </p:nvSpPr>
        <p:spPr>
          <a:xfrm>
            <a:off x="0" y="1219802"/>
            <a:ext cx="9144000" cy="47999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endParaRPr lang="en-US" sz="1800" dirty="0">
              <a:solidFill>
                <a:srgbClr val="002060"/>
              </a:solidFill>
              <a:latin typeface="+mj-lt"/>
            </a:endParaRPr>
          </a:p>
          <a:p>
            <a:pPr marL="777240" lvl="2" indent="0">
              <a:buFont typeface="Arial" panose="020B0604020202020204" pitchFamily="34" charset="0"/>
              <a:buNone/>
            </a:pPr>
            <a:endParaRPr lang="en-US" sz="900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5076B-C1CC-44A2-B3EC-BCD575F0549B}" type="slidenum">
              <a:rPr lang="en-US" smtClean="0"/>
              <a:t>23</a:t>
            </a:fld>
            <a:endParaRPr lang="en-US" dirty="0"/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2677509" y="657325"/>
            <a:ext cx="6466491" cy="104684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Reporting Referrals</a:t>
            </a:r>
          </a:p>
          <a:p>
            <a:pPr marL="228600"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Among Partners</a:t>
            </a: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0" y="0"/>
            <a:ext cx="3733800" cy="89882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2018 Convening</a:t>
            </a:r>
          </a:p>
        </p:txBody>
      </p:sp>
      <p:pic>
        <p:nvPicPr>
          <p:cNvPr id="10" name="Picture 9" descr="http://wib.delawareworks.com/CLF/usr/img/dol_wib_logo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009951"/>
            <a:ext cx="1807509" cy="69421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685800" y="2296987"/>
            <a:ext cx="77724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002060"/>
                </a:solidFill>
              </a:rPr>
              <a:t>The Solution:</a:t>
            </a:r>
          </a:p>
          <a:p>
            <a:pPr algn="ctr"/>
            <a:r>
              <a:rPr lang="en-US" sz="3200" b="1" i="1" dirty="0">
                <a:solidFill>
                  <a:srgbClr val="002060"/>
                </a:solidFill>
              </a:rPr>
              <a:t>Start reporting referrals that you make.</a:t>
            </a:r>
          </a:p>
          <a:p>
            <a:pPr algn="ctr"/>
            <a:endParaRPr lang="en-US" sz="1400" dirty="0">
              <a:solidFill>
                <a:srgbClr val="002060"/>
              </a:solidFill>
            </a:endParaRPr>
          </a:p>
          <a:p>
            <a:pPr algn="ctr"/>
            <a:endParaRPr lang="en-US" sz="1200" dirty="0">
              <a:solidFill>
                <a:srgbClr val="002060"/>
              </a:solidFill>
            </a:endParaRPr>
          </a:p>
          <a:p>
            <a:pPr algn="ctr"/>
            <a:r>
              <a:rPr lang="en-US" sz="3200" dirty="0">
                <a:solidFill>
                  <a:srgbClr val="002060"/>
                </a:solidFill>
              </a:rPr>
              <a:t>By email: </a:t>
            </a:r>
            <a:r>
              <a:rPr lang="en-US" sz="3200" dirty="0">
                <a:solidFill>
                  <a:srgbClr val="002060"/>
                </a:solidFill>
                <a:hlinkClick r:id="rId4"/>
              </a:rPr>
              <a:t>OneStopReferral@state.de.us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</a:p>
          <a:p>
            <a:pPr algn="ctr"/>
            <a:r>
              <a:rPr lang="en-US" sz="2400" dirty="0">
                <a:solidFill>
                  <a:srgbClr val="002060"/>
                </a:solidFill>
              </a:rPr>
              <a:t>-OR-</a:t>
            </a:r>
          </a:p>
          <a:p>
            <a:pPr algn="ctr"/>
            <a:r>
              <a:rPr lang="en-US" sz="3200" dirty="0">
                <a:solidFill>
                  <a:srgbClr val="002060"/>
                </a:solidFill>
              </a:rPr>
              <a:t>Online @ Delaware </a:t>
            </a:r>
            <a:r>
              <a:rPr lang="en-US" sz="3200" dirty="0" err="1">
                <a:solidFill>
                  <a:srgbClr val="002060"/>
                </a:solidFill>
              </a:rPr>
              <a:t>JobLink</a:t>
            </a:r>
            <a:endParaRPr lang="en-US" sz="3200" dirty="0">
              <a:solidFill>
                <a:srgbClr val="002060"/>
              </a:solidFill>
            </a:endParaRPr>
          </a:p>
          <a:p>
            <a:pPr algn="ctr"/>
            <a:r>
              <a:rPr lang="en-US" sz="2800" u="sng" dirty="0">
                <a:solidFill>
                  <a:srgbClr val="002060"/>
                </a:solidFill>
                <a:hlinkClick r:id="rId5"/>
              </a:rPr>
              <a:t>https://doldet.wufoo.com/forms/p3j60fz1m19qpz/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</a:p>
          <a:p>
            <a:pPr marL="457200" lvl="2" algn="ctr"/>
            <a:endParaRPr lang="en-US" sz="2800" dirty="0">
              <a:solidFill>
                <a:srgbClr val="002060"/>
              </a:solidFill>
            </a:endParaRPr>
          </a:p>
          <a:p>
            <a:pPr algn="ctr"/>
            <a:endParaRPr lang="en-US" sz="3200" dirty="0">
              <a:solidFill>
                <a:srgbClr val="002060"/>
              </a:solidFill>
            </a:endParaRPr>
          </a:p>
          <a:p>
            <a:pPr marL="742950" lvl="2" indent="-285750">
              <a:buFont typeface="Arial" panose="020B0604020202020204" pitchFamily="34" charset="0"/>
              <a:buChar char="•"/>
            </a:pPr>
            <a:endParaRPr lang="en-US" sz="1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608841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3733800" y="0"/>
            <a:ext cx="5410200" cy="89882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2617963"/>
            <a:ext cx="82296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en-US" dirty="0">
              <a:latin typeface="Georgia" panose="02040502050405020303" pitchFamily="18" charset="0"/>
            </a:endParaRPr>
          </a:p>
        </p:txBody>
      </p:sp>
      <p:sp>
        <p:nvSpPr>
          <p:cNvPr id="13" name="Content Placeholder 4"/>
          <p:cNvSpPr txBox="1">
            <a:spLocks/>
          </p:cNvSpPr>
          <p:nvPr/>
        </p:nvSpPr>
        <p:spPr>
          <a:xfrm>
            <a:off x="0" y="1219802"/>
            <a:ext cx="9144000" cy="47999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endParaRPr lang="en-US" sz="1800" dirty="0">
              <a:solidFill>
                <a:srgbClr val="002060"/>
              </a:solidFill>
              <a:latin typeface="+mj-lt"/>
            </a:endParaRPr>
          </a:p>
          <a:p>
            <a:pPr marL="777240" lvl="2" indent="0">
              <a:buFont typeface="Arial" panose="020B0604020202020204" pitchFamily="34" charset="0"/>
              <a:buNone/>
            </a:pPr>
            <a:endParaRPr lang="en-US" sz="900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5076B-C1CC-44A2-B3EC-BCD575F0549B}" type="slidenum">
              <a:rPr lang="en-US" smtClean="0"/>
              <a:t>24</a:t>
            </a:fld>
            <a:endParaRPr lang="en-US" dirty="0"/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2677509" y="657325"/>
            <a:ext cx="6466491" cy="104684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Reporting Referrals</a:t>
            </a:r>
          </a:p>
          <a:p>
            <a:pPr marL="228600"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Among Partners</a:t>
            </a: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0" y="0"/>
            <a:ext cx="3733800" cy="89882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2018 Convening</a:t>
            </a:r>
          </a:p>
        </p:txBody>
      </p:sp>
      <p:pic>
        <p:nvPicPr>
          <p:cNvPr id="10" name="Picture 9" descr="http://wib.delawareworks.com/CLF/usr/img/dol_wib_logo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009951"/>
            <a:ext cx="1807509" cy="69421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457200" y="2396538"/>
            <a:ext cx="77724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002060"/>
                </a:solidFill>
              </a:rPr>
              <a:t>The Solution, part 2:</a:t>
            </a:r>
          </a:p>
          <a:p>
            <a:pPr algn="ctr"/>
            <a:endParaRPr lang="en-US" sz="1200" dirty="0">
              <a:solidFill>
                <a:srgbClr val="002060"/>
              </a:solidFill>
            </a:endParaRPr>
          </a:p>
          <a:p>
            <a:pPr algn="ctr"/>
            <a:endParaRPr lang="en-US" sz="1200" dirty="0">
              <a:solidFill>
                <a:srgbClr val="002060"/>
              </a:solidFill>
            </a:endParaRPr>
          </a:p>
          <a:p>
            <a:pPr algn="ctr"/>
            <a:r>
              <a:rPr lang="en-US" sz="3200" b="1" i="1" dirty="0">
                <a:solidFill>
                  <a:srgbClr val="002060"/>
                </a:solidFill>
              </a:rPr>
              <a:t>Online Class registration form</a:t>
            </a:r>
            <a:r>
              <a:rPr lang="en-US" sz="3200" dirty="0">
                <a:solidFill>
                  <a:srgbClr val="002060"/>
                </a:solidFill>
              </a:rPr>
              <a:t>:</a:t>
            </a:r>
          </a:p>
          <a:p>
            <a:pPr algn="ctr"/>
            <a:endParaRPr lang="en-US" sz="1000" dirty="0">
              <a:solidFill>
                <a:srgbClr val="002060"/>
              </a:solidFill>
            </a:endParaRPr>
          </a:p>
          <a:p>
            <a:pPr algn="ctr"/>
            <a:r>
              <a:rPr lang="en-US" sz="2800" u="sng" dirty="0">
                <a:solidFill>
                  <a:srgbClr val="002060"/>
                </a:solidFill>
                <a:hlinkClick r:id="rId4"/>
              </a:rPr>
              <a:t>https://joblink.delaware.gov/ada/r/resources</a:t>
            </a:r>
            <a:endParaRPr lang="en-US" sz="2800" u="sng" dirty="0">
              <a:solidFill>
                <a:srgbClr val="002060"/>
              </a:solidFill>
            </a:endParaRPr>
          </a:p>
          <a:p>
            <a:pPr algn="ctr"/>
            <a:endParaRPr lang="en-US" sz="1000" dirty="0">
              <a:solidFill>
                <a:srgbClr val="002060"/>
              </a:solidFill>
            </a:endParaRPr>
          </a:p>
          <a:p>
            <a:pPr algn="ctr"/>
            <a:r>
              <a:rPr lang="en-US" sz="2800" dirty="0">
                <a:solidFill>
                  <a:srgbClr val="002060"/>
                </a:solidFill>
              </a:rPr>
              <a:t>(under Calendar of Services on the right)</a:t>
            </a:r>
          </a:p>
          <a:p>
            <a:pPr algn="ctr"/>
            <a:r>
              <a:rPr lang="en-US" sz="2800" dirty="0">
                <a:solidFill>
                  <a:srgbClr val="002060"/>
                </a:solidFill>
              </a:rPr>
              <a:t> </a:t>
            </a:r>
          </a:p>
          <a:p>
            <a:pPr marL="457200" lvl="2" algn="ctr"/>
            <a:r>
              <a:rPr lang="en-US" sz="3200" dirty="0">
                <a:solidFill>
                  <a:srgbClr val="002060"/>
                </a:solidFill>
              </a:rPr>
              <a:t>This gets reported as a referral too.</a:t>
            </a:r>
          </a:p>
        </p:txBody>
      </p:sp>
    </p:spTree>
    <p:extLst>
      <p:ext uri="{BB962C8B-B14F-4D97-AF65-F5344CB8AC3E}">
        <p14:creationId xmlns:p14="http://schemas.microsoft.com/office/powerpoint/2010/main" val="200362519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2617963"/>
            <a:ext cx="82296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en-US" dirty="0">
              <a:latin typeface="Georgia" panose="02040502050405020303" pitchFamily="18" charset="0"/>
            </a:endParaRPr>
          </a:p>
        </p:txBody>
      </p:sp>
      <p:sp>
        <p:nvSpPr>
          <p:cNvPr id="13" name="Content Placeholder 4"/>
          <p:cNvSpPr txBox="1">
            <a:spLocks/>
          </p:cNvSpPr>
          <p:nvPr/>
        </p:nvSpPr>
        <p:spPr>
          <a:xfrm>
            <a:off x="0" y="1219802"/>
            <a:ext cx="9144000" cy="47999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endParaRPr lang="en-US" sz="1800" dirty="0">
              <a:solidFill>
                <a:srgbClr val="002060"/>
              </a:solidFill>
              <a:latin typeface="+mj-lt"/>
            </a:endParaRPr>
          </a:p>
          <a:p>
            <a:pPr marL="777240" lvl="2" indent="0">
              <a:buFont typeface="Arial" panose="020B0604020202020204" pitchFamily="34" charset="0"/>
              <a:buNone/>
            </a:pPr>
            <a:endParaRPr lang="en-US" sz="900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5076B-C1CC-44A2-B3EC-BCD575F0549B}" type="slidenum">
              <a:rPr lang="en-US" smtClean="0"/>
              <a:t>25</a:t>
            </a:fld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B6F6111-390A-4F3F-9C6B-FBC9748E28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8262"/>
            <a:ext cx="9144000" cy="6721475"/>
          </a:xfrm>
          <a:prstGeom prst="rect">
            <a:avLst/>
          </a:prstGeom>
        </p:spPr>
      </p:pic>
      <p:sp>
        <p:nvSpPr>
          <p:cNvPr id="4" name="Arrow: Right 3">
            <a:extLst>
              <a:ext uri="{FF2B5EF4-FFF2-40B4-BE49-F238E27FC236}">
                <a16:creationId xmlns:a16="http://schemas.microsoft.com/office/drawing/2014/main" id="{443E798E-D8A3-44EB-9782-A3F44BAF0B85}"/>
              </a:ext>
            </a:extLst>
          </p:cNvPr>
          <p:cNvSpPr/>
          <p:nvPr/>
        </p:nvSpPr>
        <p:spPr>
          <a:xfrm rot="881248">
            <a:off x="2405345" y="4201156"/>
            <a:ext cx="737279" cy="43534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2171C74E-ACC5-4406-B223-580D1FA915C3}"/>
              </a:ext>
            </a:extLst>
          </p:cNvPr>
          <p:cNvSpPr/>
          <p:nvPr/>
        </p:nvSpPr>
        <p:spPr>
          <a:xfrm rot="881248">
            <a:off x="5224744" y="1326323"/>
            <a:ext cx="737279" cy="43534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05486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115186E-610F-4F12-9523-2671C69C73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5076B-C1CC-44A2-B3EC-BCD575F0549B}" type="slidenum">
              <a:rPr lang="en-US" smtClean="0"/>
              <a:t>26</a:t>
            </a:fld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0D7010D-388B-4842-BC86-C11E85ABC6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6525"/>
            <a:ext cx="9144000" cy="6584950"/>
          </a:xfrm>
          <a:prstGeom prst="rect">
            <a:avLst/>
          </a:prstGeom>
        </p:spPr>
      </p:pic>
      <p:sp>
        <p:nvSpPr>
          <p:cNvPr id="4" name="Arrow: Right 3">
            <a:extLst>
              <a:ext uri="{FF2B5EF4-FFF2-40B4-BE49-F238E27FC236}">
                <a16:creationId xmlns:a16="http://schemas.microsoft.com/office/drawing/2014/main" id="{E37F96D7-4E82-44F2-9035-21D1029630B9}"/>
              </a:ext>
            </a:extLst>
          </p:cNvPr>
          <p:cNvSpPr/>
          <p:nvPr/>
        </p:nvSpPr>
        <p:spPr>
          <a:xfrm rot="1184273">
            <a:off x="378966" y="4013675"/>
            <a:ext cx="1763192" cy="60783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60789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3733800" y="0"/>
            <a:ext cx="5410200" cy="89882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2617963"/>
            <a:ext cx="82296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en-US" dirty="0">
              <a:latin typeface="Georgia" panose="02040502050405020303" pitchFamily="18" charset="0"/>
            </a:endParaRPr>
          </a:p>
        </p:txBody>
      </p:sp>
      <p:sp>
        <p:nvSpPr>
          <p:cNvPr id="13" name="Content Placeholder 4"/>
          <p:cNvSpPr txBox="1">
            <a:spLocks/>
          </p:cNvSpPr>
          <p:nvPr/>
        </p:nvSpPr>
        <p:spPr>
          <a:xfrm>
            <a:off x="0" y="1219802"/>
            <a:ext cx="9144000" cy="47999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endParaRPr lang="en-US" sz="1800" dirty="0">
              <a:solidFill>
                <a:srgbClr val="002060"/>
              </a:solidFill>
              <a:latin typeface="+mj-lt"/>
            </a:endParaRPr>
          </a:p>
          <a:p>
            <a:pPr marL="777240" lvl="2" indent="0">
              <a:buFont typeface="Arial" panose="020B0604020202020204" pitchFamily="34" charset="0"/>
              <a:buNone/>
            </a:pPr>
            <a:endParaRPr lang="en-US" sz="900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5076B-C1CC-44A2-B3EC-BCD575F0549B}" type="slidenum">
              <a:rPr lang="en-US" smtClean="0"/>
              <a:t>27</a:t>
            </a:fld>
            <a:endParaRPr lang="en-US" dirty="0"/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2677509" y="657325"/>
            <a:ext cx="6466491" cy="104684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Reporting Referrals</a:t>
            </a:r>
          </a:p>
          <a:p>
            <a:pPr marL="228600"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Among Partners</a:t>
            </a: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0" y="0"/>
            <a:ext cx="3733800" cy="89882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2018 Convening</a:t>
            </a:r>
          </a:p>
        </p:txBody>
      </p:sp>
      <p:pic>
        <p:nvPicPr>
          <p:cNvPr id="10" name="Picture 9" descr="http://wib.delawareworks.com/CLF/usr/img/dol_wib_logo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009951"/>
            <a:ext cx="1807509" cy="69421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800100" y="2400674"/>
            <a:ext cx="7658100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02060"/>
                </a:solidFill>
              </a:rPr>
              <a:t>Let’s show that we are getting </a:t>
            </a:r>
          </a:p>
          <a:p>
            <a:pPr algn="ctr"/>
            <a:r>
              <a:rPr lang="en-US" sz="4000" dirty="0">
                <a:solidFill>
                  <a:srgbClr val="002060"/>
                </a:solidFill>
              </a:rPr>
              <a:t>out of our silos and providing information &amp; referrals</a:t>
            </a:r>
          </a:p>
          <a:p>
            <a:pPr algn="ctr"/>
            <a:r>
              <a:rPr lang="en-US" sz="4000" dirty="0">
                <a:solidFill>
                  <a:srgbClr val="002060"/>
                </a:solidFill>
              </a:rPr>
              <a:t>for other programs …</a:t>
            </a:r>
          </a:p>
          <a:p>
            <a:pPr algn="ctr"/>
            <a:endParaRPr lang="en-US" sz="1200" dirty="0">
              <a:solidFill>
                <a:srgbClr val="002060"/>
              </a:solidFill>
            </a:endParaRPr>
          </a:p>
          <a:p>
            <a:pPr algn="ctr"/>
            <a:r>
              <a:rPr lang="en-US" sz="4000" dirty="0">
                <a:solidFill>
                  <a:srgbClr val="C00000"/>
                </a:solidFill>
              </a:rPr>
              <a:t>Together, we can make that happen.</a:t>
            </a:r>
          </a:p>
          <a:p>
            <a:pPr marL="742950" lvl="2" indent="-285750">
              <a:buFont typeface="Arial" panose="020B0604020202020204" pitchFamily="34" charset="0"/>
              <a:buChar char="•"/>
            </a:pPr>
            <a:endParaRPr lang="en-US" sz="1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29588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3733800" y="0"/>
            <a:ext cx="5410200" cy="89882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04800" y="2026507"/>
            <a:ext cx="8610600" cy="452548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002060"/>
                </a:solidFill>
              </a:rPr>
              <a:t>WIOA Highlights</a:t>
            </a:r>
            <a:endParaRPr lang="en-US" sz="2400" dirty="0">
              <a:solidFill>
                <a:srgbClr val="002060"/>
              </a:solidFill>
            </a:endParaRPr>
          </a:p>
          <a:p>
            <a:pPr lvl="0"/>
            <a:r>
              <a:rPr lang="en-US" sz="2200" dirty="0">
                <a:solidFill>
                  <a:srgbClr val="002060"/>
                </a:solidFill>
              </a:rPr>
              <a:t>Ensures that services are coordinated and complementary so that job seekers acquire skills and credentials that meet employers' needs</a:t>
            </a:r>
          </a:p>
          <a:p>
            <a:pPr lvl="0"/>
            <a:r>
              <a:rPr lang="en-US" sz="2200" dirty="0">
                <a:solidFill>
                  <a:srgbClr val="002060"/>
                </a:solidFill>
              </a:rPr>
              <a:t>Requires that agencies become more aware of other programs that may benefit job seekers and that those resources are shared</a:t>
            </a:r>
          </a:p>
          <a:p>
            <a:pPr lvl="0"/>
            <a:r>
              <a:rPr lang="en-US" sz="2200" dirty="0">
                <a:solidFill>
                  <a:srgbClr val="002060"/>
                </a:solidFill>
              </a:rPr>
              <a:t>Seeks to strengthen and improve the public workforce system.</a:t>
            </a:r>
          </a:p>
          <a:p>
            <a:pPr lvl="0"/>
            <a:r>
              <a:rPr lang="en-US" sz="2200" dirty="0">
                <a:solidFill>
                  <a:srgbClr val="002060"/>
                </a:solidFill>
              </a:rPr>
              <a:t>Helps job seekers acquire industry-recognized credentials for in-demand jobs</a:t>
            </a:r>
          </a:p>
          <a:p>
            <a:pPr lvl="0"/>
            <a:r>
              <a:rPr lang="en-US" sz="2200" dirty="0">
                <a:solidFill>
                  <a:srgbClr val="002060"/>
                </a:solidFill>
              </a:rPr>
              <a:t>Ensures that unemployed and other job seekers have access to high-quality workforce services</a:t>
            </a:r>
          </a:p>
          <a:p>
            <a:pPr lvl="0"/>
            <a:r>
              <a:rPr lang="en-US" sz="2200" dirty="0">
                <a:solidFill>
                  <a:srgbClr val="002060"/>
                </a:solidFill>
              </a:rPr>
              <a:t>Increases individuals with disabilities' access to high quality workforce services</a:t>
            </a:r>
          </a:p>
        </p:txBody>
      </p:sp>
      <p:sp>
        <p:nvSpPr>
          <p:cNvPr id="13" name="Content Placeholder 4"/>
          <p:cNvSpPr txBox="1">
            <a:spLocks/>
          </p:cNvSpPr>
          <p:nvPr/>
        </p:nvSpPr>
        <p:spPr>
          <a:xfrm>
            <a:off x="0" y="1219802"/>
            <a:ext cx="9144000" cy="47999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endParaRPr lang="en-US" sz="1800" dirty="0">
              <a:solidFill>
                <a:srgbClr val="002060"/>
              </a:solidFill>
              <a:latin typeface="+mj-lt"/>
            </a:endParaRPr>
          </a:p>
          <a:p>
            <a:pPr marL="777240" lvl="2" indent="0">
              <a:buFont typeface="Arial" panose="020B0604020202020204" pitchFamily="34" charset="0"/>
              <a:buNone/>
            </a:pPr>
            <a:endParaRPr lang="en-US" sz="1800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5076B-C1CC-44A2-B3EC-BCD575F0549B}" type="slidenum">
              <a:rPr lang="en-US" smtClean="0"/>
              <a:t>3</a:t>
            </a:fld>
            <a:endParaRPr lang="en-US" dirty="0"/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2677509" y="657325"/>
            <a:ext cx="6466491" cy="104684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>
              <a:defRPr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0" y="0"/>
            <a:ext cx="3733800" cy="89882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2018 Convening</a:t>
            </a:r>
          </a:p>
        </p:txBody>
      </p:sp>
      <p:pic>
        <p:nvPicPr>
          <p:cNvPr id="9" name="Picture 2" descr="WIOA Bann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7509" y="657324"/>
            <a:ext cx="6454946" cy="10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 descr="http://wib.delawareworks.com/CLF/usr/img/dol_wib_logo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009951"/>
            <a:ext cx="1807509" cy="69421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875033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3733800" y="0"/>
            <a:ext cx="5410200" cy="89882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04800" y="2026507"/>
            <a:ext cx="8610600" cy="452548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002060"/>
                </a:solidFill>
              </a:rPr>
              <a:t>Delaware Workforce Development Board:</a:t>
            </a:r>
            <a:endParaRPr lang="en-US" sz="2400" dirty="0">
              <a:solidFill>
                <a:srgbClr val="002060"/>
              </a:solidFill>
            </a:endParaRPr>
          </a:p>
          <a:p>
            <a:pPr lvl="0"/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Ensures the citizens are provided with occupational training and employment service opportunities to help them achieve sustaining employment. </a:t>
            </a:r>
          </a:p>
          <a:p>
            <a:pPr lvl="0"/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Communicates with business industry partners to provide them with workers to meet their employment needs. </a:t>
            </a:r>
          </a:p>
          <a:p>
            <a:pPr lvl="0"/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Has a very active Youth Council that has oversight for programs designed specifically to help Delaware's at-risk and neediest youth prepare for the workforce</a:t>
            </a:r>
            <a:r>
              <a:rPr lang="en-US" sz="2400" dirty="0"/>
              <a:t>.</a:t>
            </a:r>
          </a:p>
          <a:p>
            <a:pPr lvl="0"/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Membership of the Board is composed of business, community and state agency leaders.</a:t>
            </a:r>
            <a:endParaRPr lang="en-US" sz="2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" name="Content Placeholder 4"/>
          <p:cNvSpPr txBox="1">
            <a:spLocks/>
          </p:cNvSpPr>
          <p:nvPr/>
        </p:nvSpPr>
        <p:spPr>
          <a:xfrm>
            <a:off x="0" y="1219802"/>
            <a:ext cx="9144000" cy="47999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endParaRPr lang="en-US" sz="1800" dirty="0">
              <a:solidFill>
                <a:srgbClr val="002060"/>
              </a:solidFill>
              <a:latin typeface="+mj-lt"/>
            </a:endParaRPr>
          </a:p>
          <a:p>
            <a:pPr marL="777240" lvl="2" indent="0">
              <a:buFont typeface="Arial" panose="020B0604020202020204" pitchFamily="34" charset="0"/>
              <a:buNone/>
            </a:pPr>
            <a:endParaRPr lang="en-US" sz="1800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5076B-C1CC-44A2-B3EC-BCD575F0549B}" type="slidenum">
              <a:rPr lang="en-US" smtClean="0"/>
              <a:t>4</a:t>
            </a:fld>
            <a:endParaRPr lang="en-US" dirty="0"/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2677509" y="657325"/>
            <a:ext cx="6466491" cy="104684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>
              <a:defRPr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0" y="0"/>
            <a:ext cx="3733800" cy="89882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2018 Convening</a:t>
            </a:r>
          </a:p>
        </p:txBody>
      </p:sp>
      <p:pic>
        <p:nvPicPr>
          <p:cNvPr id="9" name="Picture 2" descr="WIOA Bann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7509" y="657324"/>
            <a:ext cx="6454946" cy="10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 descr="http://wib.delawareworks.com/CLF/usr/img/dol_wib_logo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009951"/>
            <a:ext cx="1807509" cy="69421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097967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3733800" y="0"/>
            <a:ext cx="5410200" cy="89882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2026507"/>
            <a:ext cx="8229600" cy="452548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>
                <a:solidFill>
                  <a:srgbClr val="002060"/>
                </a:solidFill>
                <a:latin typeface="+mj-lt"/>
              </a:rPr>
              <a:t>Under WIOA, every state has to submit a plan to qualify for a federal grant.</a:t>
            </a:r>
          </a:p>
          <a:p>
            <a:pPr marL="0" indent="0" algn="ctr">
              <a:buNone/>
            </a:pPr>
            <a:endParaRPr lang="en-US" sz="1100" dirty="0">
              <a:solidFill>
                <a:srgbClr val="002060"/>
              </a:solidFill>
              <a:latin typeface="+mj-lt"/>
            </a:endParaRPr>
          </a:p>
          <a:p>
            <a:pPr marL="0" indent="0" algn="ctr">
              <a:buNone/>
            </a:pPr>
            <a:r>
              <a:rPr lang="en-US" sz="4000" dirty="0">
                <a:solidFill>
                  <a:srgbClr val="002060"/>
                </a:solidFill>
                <a:latin typeface="+mj-lt"/>
              </a:rPr>
              <a:t>An update must be done every 2 years.  1</a:t>
            </a:r>
            <a:r>
              <a:rPr lang="en-US" sz="4000" baseline="30000" dirty="0">
                <a:solidFill>
                  <a:srgbClr val="002060"/>
                </a:solidFill>
                <a:latin typeface="+mj-lt"/>
              </a:rPr>
              <a:t>st</a:t>
            </a:r>
            <a:r>
              <a:rPr lang="en-US" sz="4000" dirty="0">
                <a:solidFill>
                  <a:srgbClr val="002060"/>
                </a:solidFill>
                <a:latin typeface="+mj-lt"/>
              </a:rPr>
              <a:t> plan:  2016-2018</a:t>
            </a:r>
            <a:endParaRPr lang="en-US" sz="4000" dirty="0">
              <a:solidFill>
                <a:srgbClr val="FF0000"/>
              </a:solidFill>
              <a:latin typeface="+mj-lt"/>
            </a:endParaRPr>
          </a:p>
          <a:p>
            <a:pPr marL="0" indent="0" algn="ctr">
              <a:buNone/>
            </a:pPr>
            <a:endParaRPr lang="en-US" sz="1100" dirty="0">
              <a:solidFill>
                <a:srgbClr val="FF0000"/>
              </a:solidFill>
              <a:latin typeface="+mj-lt"/>
            </a:endParaRPr>
          </a:p>
          <a:p>
            <a:pPr marL="0" indent="0" algn="ctr">
              <a:buNone/>
            </a:pPr>
            <a:r>
              <a:rPr lang="en-US" sz="4000" dirty="0">
                <a:solidFill>
                  <a:srgbClr val="002060"/>
                </a:solidFill>
                <a:latin typeface="+mj-lt"/>
              </a:rPr>
              <a:t>DE just submitted 2018 – 2020 Plan.</a:t>
            </a:r>
          </a:p>
        </p:txBody>
      </p:sp>
      <p:sp>
        <p:nvSpPr>
          <p:cNvPr id="13" name="Content Placeholder 4"/>
          <p:cNvSpPr txBox="1">
            <a:spLocks/>
          </p:cNvSpPr>
          <p:nvPr/>
        </p:nvSpPr>
        <p:spPr>
          <a:xfrm>
            <a:off x="0" y="1219802"/>
            <a:ext cx="9144000" cy="47999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endParaRPr lang="en-US" sz="1800" dirty="0">
              <a:solidFill>
                <a:srgbClr val="002060"/>
              </a:solidFill>
              <a:latin typeface="+mj-lt"/>
            </a:endParaRPr>
          </a:p>
          <a:p>
            <a:pPr marL="777240" lvl="2" indent="0">
              <a:buFont typeface="Arial" panose="020B0604020202020204" pitchFamily="34" charset="0"/>
              <a:buNone/>
            </a:pPr>
            <a:endParaRPr lang="en-US" sz="1800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5076B-C1CC-44A2-B3EC-BCD575F0549B}" type="slidenum">
              <a:rPr lang="en-US" smtClean="0"/>
              <a:t>5</a:t>
            </a:fld>
            <a:endParaRPr lang="en-US" dirty="0"/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2677509" y="657325"/>
            <a:ext cx="6466491" cy="104684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>
              <a:defRPr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0" y="0"/>
            <a:ext cx="3733800" cy="89882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2018 Convening</a:t>
            </a:r>
          </a:p>
        </p:txBody>
      </p:sp>
      <p:pic>
        <p:nvPicPr>
          <p:cNvPr id="9" name="Picture 2" descr="WIOA Bann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7509" y="657324"/>
            <a:ext cx="6454946" cy="10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 descr="http://wib.delawareworks.com/CLF/usr/img/dol_wib_logo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009951"/>
            <a:ext cx="1807509" cy="69421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821654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3733800" y="0"/>
            <a:ext cx="5410200" cy="89882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1219200" y="1815290"/>
            <a:ext cx="8229600" cy="479999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>
                <a:solidFill>
                  <a:srgbClr val="002060"/>
                </a:solidFill>
                <a:latin typeface="+mj-lt"/>
              </a:rPr>
              <a:t>Delaware’s WIOA Plan includes:</a:t>
            </a:r>
          </a:p>
          <a:p>
            <a:r>
              <a:rPr lang="en-US" dirty="0">
                <a:solidFill>
                  <a:srgbClr val="002060"/>
                </a:solidFill>
                <a:latin typeface="+mj-lt"/>
              </a:rPr>
              <a:t>Dept. of Labor</a:t>
            </a:r>
          </a:p>
          <a:p>
            <a:r>
              <a:rPr lang="en-US" dirty="0">
                <a:solidFill>
                  <a:srgbClr val="002060"/>
                </a:solidFill>
                <a:latin typeface="+mj-lt"/>
              </a:rPr>
              <a:t>Dept. of Health &amp; Social Services</a:t>
            </a:r>
          </a:p>
          <a:p>
            <a:r>
              <a:rPr lang="en-US" dirty="0">
                <a:solidFill>
                  <a:srgbClr val="002060"/>
                </a:solidFill>
                <a:latin typeface="+mj-lt"/>
              </a:rPr>
              <a:t>Dept. of Education</a:t>
            </a:r>
          </a:p>
          <a:p>
            <a:r>
              <a:rPr lang="en-US" dirty="0">
                <a:solidFill>
                  <a:srgbClr val="002060"/>
                </a:solidFill>
                <a:latin typeface="+mj-lt"/>
              </a:rPr>
              <a:t>Job Corps</a:t>
            </a:r>
          </a:p>
          <a:p>
            <a:r>
              <a:rPr lang="en-US" dirty="0">
                <a:solidFill>
                  <a:srgbClr val="002060"/>
                </a:solidFill>
                <a:latin typeface="+mj-lt"/>
              </a:rPr>
              <a:t>Criminal Justice Council</a:t>
            </a:r>
          </a:p>
          <a:p>
            <a:r>
              <a:rPr lang="en-US" dirty="0">
                <a:solidFill>
                  <a:srgbClr val="002060"/>
                </a:solidFill>
                <a:latin typeface="+mj-lt"/>
              </a:rPr>
              <a:t>Div. of Libraries</a:t>
            </a:r>
          </a:p>
          <a:p>
            <a:r>
              <a:rPr lang="en-US" dirty="0">
                <a:solidFill>
                  <a:srgbClr val="002060"/>
                </a:solidFill>
                <a:latin typeface="+mj-lt"/>
              </a:rPr>
              <a:t>Div. of Small Business</a:t>
            </a:r>
          </a:p>
        </p:txBody>
      </p:sp>
      <p:sp>
        <p:nvSpPr>
          <p:cNvPr id="13" name="Content Placeholder 4"/>
          <p:cNvSpPr txBox="1">
            <a:spLocks/>
          </p:cNvSpPr>
          <p:nvPr/>
        </p:nvSpPr>
        <p:spPr>
          <a:xfrm>
            <a:off x="0" y="1219802"/>
            <a:ext cx="9144000" cy="47999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endParaRPr lang="en-US" sz="1800" dirty="0">
              <a:solidFill>
                <a:srgbClr val="002060"/>
              </a:solidFill>
              <a:latin typeface="+mj-lt"/>
            </a:endParaRPr>
          </a:p>
          <a:p>
            <a:pPr marL="777240" lvl="2" indent="0">
              <a:buFont typeface="Arial" panose="020B0604020202020204" pitchFamily="34" charset="0"/>
              <a:buNone/>
            </a:pPr>
            <a:endParaRPr lang="en-US" sz="1800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5076B-C1CC-44A2-B3EC-BCD575F0549B}" type="slidenum">
              <a:rPr lang="en-US" smtClean="0"/>
              <a:t>6</a:t>
            </a:fld>
            <a:endParaRPr lang="en-US" dirty="0"/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2677509" y="657325"/>
            <a:ext cx="6466491" cy="104684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>
              <a:defRPr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0" y="0"/>
            <a:ext cx="3733800" cy="89882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2018 Convening</a:t>
            </a:r>
          </a:p>
        </p:txBody>
      </p:sp>
      <p:pic>
        <p:nvPicPr>
          <p:cNvPr id="9" name="Picture 2" descr="WIOA Bann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7509" y="657324"/>
            <a:ext cx="6454946" cy="10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 descr="http://wib.delawareworks.com/CLF/usr/img/dol_wib_logo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009951"/>
            <a:ext cx="1807509" cy="69421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861079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1685C1A-0FDA-43C1-88DE-D77AD810FB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5076B-C1CC-44A2-B3EC-BCD575F0549B}" type="slidenum">
              <a:rPr lang="en-US" smtClean="0"/>
              <a:t>7</a:t>
            </a:fld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24B4773-5315-4C89-AA7B-FD60305868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275" y="136525"/>
            <a:ext cx="8781470" cy="6492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87707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3733800" y="0"/>
            <a:ext cx="5410200" cy="89882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85800" y="2286000"/>
            <a:ext cx="8229600" cy="479999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4800" dirty="0">
                <a:solidFill>
                  <a:srgbClr val="002060"/>
                </a:solidFill>
                <a:latin typeface="+mj-lt"/>
              </a:rPr>
              <a:t>And our customers are:</a:t>
            </a:r>
          </a:p>
          <a:p>
            <a:pPr marL="0" indent="0">
              <a:buNone/>
            </a:pPr>
            <a:endParaRPr lang="en-US" sz="900" dirty="0">
              <a:solidFill>
                <a:srgbClr val="002060"/>
              </a:solidFill>
              <a:latin typeface="+mj-lt"/>
            </a:endParaRPr>
          </a:p>
          <a:p>
            <a:r>
              <a:rPr lang="en-US" sz="4800" dirty="0">
                <a:solidFill>
                  <a:srgbClr val="002060"/>
                </a:solidFill>
                <a:latin typeface="+mj-lt"/>
              </a:rPr>
              <a:t>Job Seekers, Learners &amp;</a:t>
            </a:r>
          </a:p>
          <a:p>
            <a:r>
              <a:rPr lang="en-US" sz="4800" dirty="0">
                <a:solidFill>
                  <a:srgbClr val="002060"/>
                </a:solidFill>
                <a:latin typeface="+mj-lt"/>
              </a:rPr>
              <a:t>Employers</a:t>
            </a:r>
          </a:p>
          <a:p>
            <a:pPr marL="0" indent="0">
              <a:buNone/>
            </a:pPr>
            <a:endParaRPr lang="en-US" sz="1100" dirty="0">
              <a:solidFill>
                <a:srgbClr val="002060"/>
              </a:solidFill>
              <a:latin typeface="+mj-lt"/>
            </a:endParaRPr>
          </a:p>
          <a:p>
            <a:pPr marL="0" indent="0" algn="ctr">
              <a:buNone/>
            </a:pPr>
            <a:r>
              <a:rPr lang="en-US" sz="4800" dirty="0">
                <a:solidFill>
                  <a:srgbClr val="FF0000"/>
                </a:solidFill>
              </a:rPr>
              <a:t>Key to our plan - How can we provide better customer service?</a:t>
            </a:r>
            <a:endParaRPr lang="en-US" sz="48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3" name="Content Placeholder 4"/>
          <p:cNvSpPr txBox="1">
            <a:spLocks/>
          </p:cNvSpPr>
          <p:nvPr/>
        </p:nvSpPr>
        <p:spPr>
          <a:xfrm>
            <a:off x="0" y="1219802"/>
            <a:ext cx="9144000" cy="47999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endParaRPr lang="en-US" sz="1800" dirty="0">
              <a:solidFill>
                <a:srgbClr val="002060"/>
              </a:solidFill>
              <a:latin typeface="+mj-lt"/>
            </a:endParaRPr>
          </a:p>
          <a:p>
            <a:pPr marL="777240" lvl="2" indent="0">
              <a:buFont typeface="Arial" panose="020B0604020202020204" pitchFamily="34" charset="0"/>
              <a:buNone/>
            </a:pPr>
            <a:endParaRPr lang="en-US" sz="1800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5076B-C1CC-44A2-B3EC-BCD575F0549B}" type="slidenum">
              <a:rPr lang="en-US" smtClean="0"/>
              <a:t>8</a:t>
            </a:fld>
            <a:endParaRPr lang="en-US" dirty="0"/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2677509" y="657325"/>
            <a:ext cx="6466491" cy="104684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>
              <a:defRPr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0" y="0"/>
            <a:ext cx="3733800" cy="89882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2018 Convening</a:t>
            </a:r>
          </a:p>
        </p:txBody>
      </p:sp>
      <p:pic>
        <p:nvPicPr>
          <p:cNvPr id="9" name="Picture 2" descr="WIOA Bann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7509" y="657324"/>
            <a:ext cx="6454946" cy="10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 descr="http://wib.delawareworks.com/CLF/usr/img/dol_wib_logo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009951"/>
            <a:ext cx="1807509" cy="69421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454732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3733800" y="0"/>
            <a:ext cx="5410200" cy="89882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235376"/>
            <a:ext cx="82296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en-US" dirty="0">
              <a:latin typeface="Georgia" panose="02040502050405020303" pitchFamily="18" charset="0"/>
            </a:endParaRPr>
          </a:p>
        </p:txBody>
      </p:sp>
      <p:sp>
        <p:nvSpPr>
          <p:cNvPr id="13" name="Content Placeholder 4"/>
          <p:cNvSpPr txBox="1">
            <a:spLocks/>
          </p:cNvSpPr>
          <p:nvPr/>
        </p:nvSpPr>
        <p:spPr>
          <a:xfrm>
            <a:off x="0" y="1219802"/>
            <a:ext cx="9144000" cy="47999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endParaRPr lang="en-US" sz="1800" dirty="0">
              <a:solidFill>
                <a:srgbClr val="002060"/>
              </a:solidFill>
              <a:latin typeface="+mj-lt"/>
            </a:endParaRPr>
          </a:p>
          <a:p>
            <a:pPr marL="777240" lvl="2" indent="0">
              <a:buFont typeface="Arial" panose="020B0604020202020204" pitchFamily="34" charset="0"/>
              <a:buNone/>
            </a:pPr>
            <a:endParaRPr lang="en-US" sz="1800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5076B-C1CC-44A2-B3EC-BCD575F0549B}" type="slidenum">
              <a:rPr lang="en-US" smtClean="0"/>
              <a:t>9</a:t>
            </a:fld>
            <a:endParaRPr lang="en-US" dirty="0"/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2677509" y="657325"/>
            <a:ext cx="6466491" cy="104684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Strategic Mission</a:t>
            </a: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0" y="0"/>
            <a:ext cx="3733800" cy="89882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2018 Convening</a:t>
            </a:r>
          </a:p>
        </p:txBody>
      </p:sp>
      <p:pic>
        <p:nvPicPr>
          <p:cNvPr id="10" name="Picture 9" descr="http://wib.delawareworks.com/CLF/usr/img/dol_wib_logo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009951"/>
            <a:ext cx="1807509" cy="69421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angle 1"/>
          <p:cNvSpPr/>
          <p:nvPr/>
        </p:nvSpPr>
        <p:spPr>
          <a:xfrm>
            <a:off x="424354" y="1958011"/>
            <a:ext cx="8295291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000" dirty="0">
              <a:solidFill>
                <a:srgbClr val="000000"/>
              </a:solidFill>
            </a:endParaRPr>
          </a:p>
          <a:p>
            <a:pPr algn="ctr"/>
            <a:r>
              <a:rPr lang="en-US" sz="2800" dirty="0">
                <a:solidFill>
                  <a:srgbClr val="002060"/>
                </a:solidFill>
              </a:rPr>
              <a:t>The One-Stop system brings together workforce development, educational, and other human resource services in a seamless customer-focused service delivery network that enhances access to the programs' services and improves long-term employment outcomes for individuals receiving assistance.</a:t>
            </a:r>
          </a:p>
          <a:p>
            <a:pPr algn="ctr"/>
            <a:endParaRPr lang="en-US" sz="2000" dirty="0">
              <a:solidFill>
                <a:srgbClr val="002060"/>
              </a:solidFill>
            </a:endParaRPr>
          </a:p>
          <a:p>
            <a:pPr algn="ctr"/>
            <a:r>
              <a:rPr lang="en-US" sz="4000" b="1" dirty="0">
                <a:solidFill>
                  <a:srgbClr val="002060"/>
                </a:solidFill>
              </a:rPr>
              <a:t>Its all of </a:t>
            </a:r>
            <a:r>
              <a:rPr lang="en-US" sz="4000" b="1" dirty="0">
                <a:solidFill>
                  <a:srgbClr val="002060"/>
                </a:solidFill>
                <a:hlinkClick r:id="rId4"/>
              </a:rPr>
              <a:t>you</a:t>
            </a:r>
            <a:r>
              <a:rPr lang="en-US" sz="4000" b="1" dirty="0">
                <a:solidFill>
                  <a:srgbClr val="002060"/>
                </a:solidFill>
              </a:rPr>
              <a:t>!</a:t>
            </a:r>
          </a:p>
          <a:p>
            <a:r>
              <a:rPr lang="en-US" sz="2000" dirty="0">
                <a:solidFill>
                  <a:srgbClr val="00206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548517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10400</TotalTime>
  <Words>1352</Words>
  <Application>Microsoft Office PowerPoint</Application>
  <PresentationFormat>On-screen Show (4:3)</PresentationFormat>
  <Paragraphs>317</Paragraphs>
  <Slides>27</Slides>
  <Notes>25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Arial</vt:lpstr>
      <vt:lpstr>Calibri</vt:lpstr>
      <vt:lpstr>Georgia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Delaware Department of Labor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WIOA One-Stop System</dc:title>
  <dc:creator>Smith, Thomas M (DOL)</dc:creator>
  <cp:lastModifiedBy>Hope Ellsworth</cp:lastModifiedBy>
  <cp:revision>229</cp:revision>
  <cp:lastPrinted>2017-04-11T21:15:27Z</cp:lastPrinted>
  <dcterms:created xsi:type="dcterms:W3CDTF">2015-05-15T17:17:03Z</dcterms:created>
  <dcterms:modified xsi:type="dcterms:W3CDTF">2018-05-16T14:38:31Z</dcterms:modified>
</cp:coreProperties>
</file>